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67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74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63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notesSlides/notesSlide68.xml" ContentType="application/vnd.openxmlformats-officedocument.presentationml.notesSlide+xml"/>
  <Override PartName="/ppt/diagrams/drawing3.xml" ContentType="application/vnd.ms-office.drawingml.diagramDrawing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75.xml" ContentType="application/vnd.openxmlformats-officedocument.presentationml.notesSlide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71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60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diagrams/data3.xml" ContentType="application/vnd.openxmlformats-officedocument.drawingml.diagramData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69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76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65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72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diagrams/layout3.xml" ContentType="application/vnd.openxmlformats-officedocument.drawingml.diagramLayout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notesSlides/notesSlide59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66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notesSlides/notesSlide37.xml" ContentType="application/vnd.openxmlformats-officedocument.presentationml.notesSlide+xml"/>
  <Override PartName="/ppt/notesSlides/notesSlide55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73.xml" ContentType="application/vnd.openxmlformats-officedocument.presentationml.notes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diagrams/drawing2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78"/>
  </p:notesMasterIdLst>
  <p:sldIdLst>
    <p:sldId id="256" r:id="rId2"/>
    <p:sldId id="365" r:id="rId3"/>
    <p:sldId id="441" r:id="rId4"/>
    <p:sldId id="444" r:id="rId5"/>
    <p:sldId id="451" r:id="rId6"/>
    <p:sldId id="445" r:id="rId7"/>
    <p:sldId id="443" r:id="rId8"/>
    <p:sldId id="446" r:id="rId9"/>
    <p:sldId id="439" r:id="rId10"/>
    <p:sldId id="432" r:id="rId11"/>
    <p:sldId id="442" r:id="rId12"/>
    <p:sldId id="433" r:id="rId13"/>
    <p:sldId id="435" r:id="rId14"/>
    <p:sldId id="380" r:id="rId15"/>
    <p:sldId id="378" r:id="rId16"/>
    <p:sldId id="381" r:id="rId17"/>
    <p:sldId id="369" r:id="rId18"/>
    <p:sldId id="383" r:id="rId19"/>
    <p:sldId id="384" r:id="rId20"/>
    <p:sldId id="370" r:id="rId21"/>
    <p:sldId id="437" r:id="rId22"/>
    <p:sldId id="412" r:id="rId23"/>
    <p:sldId id="411" r:id="rId24"/>
    <p:sldId id="428" r:id="rId25"/>
    <p:sldId id="376" r:id="rId26"/>
    <p:sldId id="413" r:id="rId27"/>
    <p:sldId id="385" r:id="rId28"/>
    <p:sldId id="386" r:id="rId29"/>
    <p:sldId id="387" r:id="rId30"/>
    <p:sldId id="388" r:id="rId31"/>
    <p:sldId id="389" r:id="rId32"/>
    <p:sldId id="390" r:id="rId33"/>
    <p:sldId id="391" r:id="rId34"/>
    <p:sldId id="392" r:id="rId35"/>
    <p:sldId id="393" r:id="rId36"/>
    <p:sldId id="394" r:id="rId37"/>
    <p:sldId id="395" r:id="rId38"/>
    <p:sldId id="396" r:id="rId39"/>
    <p:sldId id="397" r:id="rId40"/>
    <p:sldId id="398" r:id="rId41"/>
    <p:sldId id="399" r:id="rId42"/>
    <p:sldId id="400" r:id="rId43"/>
    <p:sldId id="401" r:id="rId44"/>
    <p:sldId id="402" r:id="rId45"/>
    <p:sldId id="403" r:id="rId46"/>
    <p:sldId id="404" r:id="rId47"/>
    <p:sldId id="436" r:id="rId48"/>
    <p:sldId id="406" r:id="rId49"/>
    <p:sldId id="407" r:id="rId50"/>
    <p:sldId id="408" r:id="rId51"/>
    <p:sldId id="409" r:id="rId52"/>
    <p:sldId id="410" r:id="rId53"/>
    <p:sldId id="447" r:id="rId54"/>
    <p:sldId id="415" r:id="rId55"/>
    <p:sldId id="416" r:id="rId56"/>
    <p:sldId id="417" r:id="rId57"/>
    <p:sldId id="448" r:id="rId58"/>
    <p:sldId id="449" r:id="rId59"/>
    <p:sldId id="421" r:id="rId60"/>
    <p:sldId id="422" r:id="rId61"/>
    <p:sldId id="423" r:id="rId62"/>
    <p:sldId id="424" r:id="rId63"/>
    <p:sldId id="427" r:id="rId64"/>
    <p:sldId id="425" r:id="rId65"/>
    <p:sldId id="426" r:id="rId66"/>
    <p:sldId id="452" r:id="rId67"/>
    <p:sldId id="420" r:id="rId68"/>
    <p:sldId id="374" r:id="rId69"/>
    <p:sldId id="375" r:id="rId70"/>
    <p:sldId id="453" r:id="rId71"/>
    <p:sldId id="450" r:id="rId72"/>
    <p:sldId id="434" r:id="rId73"/>
    <p:sldId id="430" r:id="rId74"/>
    <p:sldId id="454" r:id="rId75"/>
    <p:sldId id="364" r:id="rId76"/>
    <p:sldId id="429" r:id="rId77"/>
  </p:sldIdLst>
  <p:sldSz cx="9144000" cy="6858000" type="screen4x3"/>
  <p:notesSz cx="6858000" cy="9144000"/>
  <p:defaultTextStyle>
    <a:defPPr>
      <a:defRPr lang="en-GB"/>
    </a:defPPr>
    <a:lvl1pPr algn="l" defTabSz="45720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1pPr>
    <a:lvl2pPr marL="742950" indent="-285750" algn="l" defTabSz="45720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2pPr>
    <a:lvl3pPr marL="1143000" indent="-228600" algn="l" defTabSz="45720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3pPr>
    <a:lvl4pPr marL="1600200" indent="-228600" algn="l" defTabSz="45720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4pPr>
    <a:lvl5pPr marL="2057400" indent="-228600" algn="l" defTabSz="45720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FF9900"/>
    <a:srgbClr val="0000CC"/>
    <a:srgbClr val="000066"/>
    <a:srgbClr val="F8F8F8"/>
    <a:srgbClr val="CC0000"/>
    <a:srgbClr val="0000FF"/>
    <a:srgbClr val="0099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70" autoAdjust="0"/>
    <p:restoredTop sz="90678" autoAdjust="0"/>
  </p:normalViewPr>
  <p:slideViewPr>
    <p:cSldViewPr>
      <p:cViewPr varScale="1">
        <p:scale>
          <a:sx n="64" d="100"/>
          <a:sy n="64" d="100"/>
        </p:scale>
        <p:origin x="-1572" y="-9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0" y="21909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7346"/>
    </p:cViewPr>
  </p:sorterViewPr>
  <p:notesViewPr>
    <p:cSldViewPr>
      <p:cViewPr varScale="1">
        <p:scale>
          <a:sx n="59" d="100"/>
          <a:sy n="59" d="100"/>
        </p:scale>
        <p:origin x="-2508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notesMaster" Target="notesMasters/notesMaster1.xml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slide" Target="../slides/slide68.xml"/><Relationship Id="rId13" Type="http://schemas.openxmlformats.org/officeDocument/2006/relationships/image" Target="../media/image4.jpeg"/><Relationship Id="rId18" Type="http://schemas.openxmlformats.org/officeDocument/2006/relationships/image" Target="../media/image9.jpeg"/><Relationship Id="rId3" Type="http://schemas.openxmlformats.org/officeDocument/2006/relationships/slide" Target="../slides/slide17.xml"/><Relationship Id="rId21" Type="http://schemas.openxmlformats.org/officeDocument/2006/relationships/image" Target="../media/image12.jpeg"/><Relationship Id="rId7" Type="http://schemas.openxmlformats.org/officeDocument/2006/relationships/slide" Target="../slides/slide67.xml"/><Relationship Id="rId12" Type="http://schemas.openxmlformats.org/officeDocument/2006/relationships/slide" Target="../slides/slide10.xml"/><Relationship Id="rId17" Type="http://schemas.openxmlformats.org/officeDocument/2006/relationships/image" Target="../media/image8.png"/><Relationship Id="rId2" Type="http://schemas.openxmlformats.org/officeDocument/2006/relationships/slide" Target="../slides/slide11.xml"/><Relationship Id="rId16" Type="http://schemas.openxmlformats.org/officeDocument/2006/relationships/image" Target="../media/image7.png"/><Relationship Id="rId20" Type="http://schemas.openxmlformats.org/officeDocument/2006/relationships/image" Target="../media/image11.jpeg"/><Relationship Id="rId1" Type="http://schemas.openxmlformats.org/officeDocument/2006/relationships/slide" Target="../slides/slide3.xml"/><Relationship Id="rId6" Type="http://schemas.openxmlformats.org/officeDocument/2006/relationships/slide" Target="../slides/slide25.xml"/><Relationship Id="rId11" Type="http://schemas.openxmlformats.org/officeDocument/2006/relationships/slide" Target="../slides/slide4.xml"/><Relationship Id="rId24" Type="http://schemas.openxmlformats.org/officeDocument/2006/relationships/image" Target="../media/image15.jpeg"/><Relationship Id="rId5" Type="http://schemas.openxmlformats.org/officeDocument/2006/relationships/slide" Target="../slides/slide23.xml"/><Relationship Id="rId15" Type="http://schemas.openxmlformats.org/officeDocument/2006/relationships/image" Target="../media/image6.png"/><Relationship Id="rId23" Type="http://schemas.openxmlformats.org/officeDocument/2006/relationships/image" Target="../media/image14.jpeg"/><Relationship Id="rId10" Type="http://schemas.openxmlformats.org/officeDocument/2006/relationships/slide" Target="../slides/slide76.xml"/><Relationship Id="rId19" Type="http://schemas.openxmlformats.org/officeDocument/2006/relationships/image" Target="../media/image10.png"/><Relationship Id="rId4" Type="http://schemas.openxmlformats.org/officeDocument/2006/relationships/slide" Target="../slides/slide20.xml"/><Relationship Id="rId9" Type="http://schemas.openxmlformats.org/officeDocument/2006/relationships/slide" Target="../slides/slide69.xml"/><Relationship Id="rId14" Type="http://schemas.openxmlformats.org/officeDocument/2006/relationships/image" Target="../media/image5.jpeg"/><Relationship Id="rId22" Type="http://schemas.openxmlformats.org/officeDocument/2006/relationships/image" Target="../media/image13.jpe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png"/><Relationship Id="rId10" Type="http://schemas.openxmlformats.org/officeDocument/2006/relationships/image" Target="../media/image13.jpeg"/><Relationship Id="rId4" Type="http://schemas.openxmlformats.org/officeDocument/2006/relationships/image" Target="../media/image7.png"/><Relationship Id="rId9" Type="http://schemas.openxmlformats.org/officeDocument/2006/relationships/image" Target="../media/image1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6C39AE-5695-4C7D-9AF9-F41D38DB7E29}" type="doc">
      <dgm:prSet loTypeId="urn:microsoft.com/office/officeart/2005/8/layout/vList4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ZA"/>
        </a:p>
      </dgm:t>
    </dgm:pt>
    <dgm:pt modelId="{08C4BD8E-E5C8-4924-9490-970E3BDEF40B}">
      <dgm:prSet/>
      <dgm:spPr/>
      <dgm:t>
        <a:bodyPr/>
        <a:lstStyle/>
        <a:p>
          <a:pPr rtl="0"/>
          <a:r>
            <a:rPr lang="en-ZA" b="1" dirty="0" smtClean="0">
              <a:hlinkClick xmlns:r="http://schemas.openxmlformats.org/officeDocument/2006/relationships" r:id="rId1" action="ppaction://hlinksldjump"/>
            </a:rPr>
            <a:t>The BIG QUESTION</a:t>
          </a:r>
          <a:endParaRPr lang="en-ZA" b="1" dirty="0"/>
        </a:p>
      </dgm:t>
    </dgm:pt>
    <dgm:pt modelId="{0AFED201-E59D-47CB-97CD-83930412BE0D}" type="parTrans" cxnId="{ADA70759-921F-4241-8AC1-9B54F9552D9E}">
      <dgm:prSet/>
      <dgm:spPr/>
      <dgm:t>
        <a:bodyPr/>
        <a:lstStyle/>
        <a:p>
          <a:endParaRPr lang="en-ZA"/>
        </a:p>
      </dgm:t>
    </dgm:pt>
    <dgm:pt modelId="{57BA107E-8420-4021-A8CD-115786B35859}" type="sibTrans" cxnId="{ADA70759-921F-4241-8AC1-9B54F9552D9E}">
      <dgm:prSet/>
      <dgm:spPr/>
      <dgm:t>
        <a:bodyPr/>
        <a:lstStyle/>
        <a:p>
          <a:endParaRPr lang="en-ZA"/>
        </a:p>
      </dgm:t>
    </dgm:pt>
    <dgm:pt modelId="{5475A620-DB62-4D71-9C31-B3C5EAE39212}">
      <dgm:prSet/>
      <dgm:spPr/>
      <dgm:t>
        <a:bodyPr/>
        <a:lstStyle/>
        <a:p>
          <a:pPr rtl="0"/>
          <a:r>
            <a:rPr lang="en-ZA" b="1" dirty="0" smtClean="0">
              <a:hlinkClick xmlns:r="http://schemas.openxmlformats.org/officeDocument/2006/relationships" r:id="rId2" action="ppaction://hlinksldjump"/>
            </a:rPr>
            <a:t>The Root Cause of the Problems</a:t>
          </a:r>
          <a:endParaRPr lang="en-ZA" b="1" dirty="0"/>
        </a:p>
      </dgm:t>
    </dgm:pt>
    <dgm:pt modelId="{4D50F4D1-DEC3-497A-BE5C-702A9F31EE2C}" type="parTrans" cxnId="{01D6E8E6-EB08-4A4D-8D4E-056F4B7820EF}">
      <dgm:prSet/>
      <dgm:spPr/>
      <dgm:t>
        <a:bodyPr/>
        <a:lstStyle/>
        <a:p>
          <a:endParaRPr lang="en-ZA"/>
        </a:p>
      </dgm:t>
    </dgm:pt>
    <dgm:pt modelId="{1C81557E-0418-492D-9252-0B9376F5524F}" type="sibTrans" cxnId="{01D6E8E6-EB08-4A4D-8D4E-056F4B7820EF}">
      <dgm:prSet/>
      <dgm:spPr/>
      <dgm:t>
        <a:bodyPr/>
        <a:lstStyle/>
        <a:p>
          <a:endParaRPr lang="en-ZA"/>
        </a:p>
      </dgm:t>
    </dgm:pt>
    <dgm:pt modelId="{DAC83C9F-EB00-4D77-9766-CF9AD32ADE1B}">
      <dgm:prSet/>
      <dgm:spPr/>
      <dgm:t>
        <a:bodyPr/>
        <a:lstStyle/>
        <a:p>
          <a:pPr rtl="0"/>
          <a:r>
            <a:rPr lang="en-ZA" b="1" dirty="0" smtClean="0">
              <a:hlinkClick xmlns:r="http://schemas.openxmlformats.org/officeDocument/2006/relationships" r:id="rId3" action="ppaction://hlinksldjump"/>
            </a:rPr>
            <a:t>The DNA of a Visionary Organisation</a:t>
          </a:r>
          <a:endParaRPr lang="en-ZA" b="1" dirty="0"/>
        </a:p>
      </dgm:t>
    </dgm:pt>
    <dgm:pt modelId="{28859404-0A65-42BF-8BDE-3A8F3071D574}" type="parTrans" cxnId="{61454A0A-7962-4660-9173-2078A08181AF}">
      <dgm:prSet/>
      <dgm:spPr/>
      <dgm:t>
        <a:bodyPr/>
        <a:lstStyle/>
        <a:p>
          <a:endParaRPr lang="en-ZA"/>
        </a:p>
      </dgm:t>
    </dgm:pt>
    <dgm:pt modelId="{E137207A-27EC-4FD7-BA69-346A73E0E822}" type="sibTrans" cxnId="{61454A0A-7962-4660-9173-2078A08181AF}">
      <dgm:prSet/>
      <dgm:spPr/>
      <dgm:t>
        <a:bodyPr/>
        <a:lstStyle/>
        <a:p>
          <a:endParaRPr lang="en-ZA"/>
        </a:p>
      </dgm:t>
    </dgm:pt>
    <dgm:pt modelId="{9CF9F719-068E-40F7-B71D-8647699C06D9}">
      <dgm:prSet/>
      <dgm:spPr/>
      <dgm:t>
        <a:bodyPr/>
        <a:lstStyle/>
        <a:p>
          <a:pPr rtl="0"/>
          <a:r>
            <a:rPr lang="en-ZA" b="1" dirty="0" smtClean="0">
              <a:hlinkClick xmlns:r="http://schemas.openxmlformats.org/officeDocument/2006/relationships" r:id="rId4" action="ppaction://hlinksldjump"/>
            </a:rPr>
            <a:t>The Ideal Organisation</a:t>
          </a:r>
          <a:endParaRPr lang="en-ZA" dirty="0"/>
        </a:p>
      </dgm:t>
    </dgm:pt>
    <dgm:pt modelId="{EB23C634-8EDA-49A5-88FA-46FC89B44C55}" type="parTrans" cxnId="{91BBDDE0-DA8E-40BA-A29F-6D8D64C72A6A}">
      <dgm:prSet/>
      <dgm:spPr/>
      <dgm:t>
        <a:bodyPr/>
        <a:lstStyle/>
        <a:p>
          <a:endParaRPr lang="en-ZA"/>
        </a:p>
      </dgm:t>
    </dgm:pt>
    <dgm:pt modelId="{9A8BAFEE-171E-419A-B070-335A7527FF32}" type="sibTrans" cxnId="{91BBDDE0-DA8E-40BA-A29F-6D8D64C72A6A}">
      <dgm:prSet/>
      <dgm:spPr/>
      <dgm:t>
        <a:bodyPr/>
        <a:lstStyle/>
        <a:p>
          <a:endParaRPr lang="en-ZA"/>
        </a:p>
      </dgm:t>
    </dgm:pt>
    <dgm:pt modelId="{641A1E56-1831-468B-AE47-B2B509DD109F}">
      <dgm:prSet/>
      <dgm:spPr/>
      <dgm:t>
        <a:bodyPr/>
        <a:lstStyle/>
        <a:p>
          <a:pPr rtl="0"/>
          <a:r>
            <a:rPr lang="en-ZA" b="1" dirty="0" smtClean="0">
              <a:hlinkClick xmlns:r="http://schemas.openxmlformats.org/officeDocument/2006/relationships" r:id="rId5" action="ppaction://hlinksldjump"/>
            </a:rPr>
            <a:t>What is Inspired Capital and Whole Wealth?</a:t>
          </a:r>
          <a:endParaRPr lang="en-ZA" b="1" dirty="0"/>
        </a:p>
      </dgm:t>
    </dgm:pt>
    <dgm:pt modelId="{58E7832A-C276-47A4-8E28-D1C6FD43A3A7}" type="parTrans" cxnId="{F6116BD0-AD84-49B2-AAA9-BFDD440C3735}">
      <dgm:prSet/>
      <dgm:spPr/>
      <dgm:t>
        <a:bodyPr/>
        <a:lstStyle/>
        <a:p>
          <a:endParaRPr lang="en-ZA"/>
        </a:p>
      </dgm:t>
    </dgm:pt>
    <dgm:pt modelId="{DEBBF8E7-C95D-4E88-B06A-1835D87B7B83}" type="sibTrans" cxnId="{F6116BD0-AD84-49B2-AAA9-BFDD440C3735}">
      <dgm:prSet/>
      <dgm:spPr/>
      <dgm:t>
        <a:bodyPr/>
        <a:lstStyle/>
        <a:p>
          <a:endParaRPr lang="en-ZA"/>
        </a:p>
      </dgm:t>
    </dgm:pt>
    <dgm:pt modelId="{829A1E9C-B6CC-49FE-A2FD-D7A2131BA64C}">
      <dgm:prSet/>
      <dgm:spPr/>
      <dgm:t>
        <a:bodyPr/>
        <a:lstStyle/>
        <a:p>
          <a:pPr rtl="0"/>
          <a:r>
            <a:rPr lang="en-ZA" b="1" smtClean="0">
              <a:hlinkClick xmlns:r="http://schemas.openxmlformats.org/officeDocument/2006/relationships" r:id="rId6" action="ppaction://hlinksldjump"/>
            </a:rPr>
            <a:t>The Inspired Capital Index (ICI) System Explained </a:t>
          </a:r>
          <a:endParaRPr lang="en-ZA" b="1" dirty="0"/>
        </a:p>
      </dgm:t>
    </dgm:pt>
    <dgm:pt modelId="{1D9D7D5F-A702-453A-AA39-F8F12F06F5DC}" type="parTrans" cxnId="{E1CC6A22-06BF-4969-B229-FD7E469FDDA3}">
      <dgm:prSet/>
      <dgm:spPr/>
      <dgm:t>
        <a:bodyPr/>
        <a:lstStyle/>
        <a:p>
          <a:endParaRPr lang="en-ZA"/>
        </a:p>
      </dgm:t>
    </dgm:pt>
    <dgm:pt modelId="{0AA114EC-B35C-4A94-BA0A-1C7435D0D150}" type="sibTrans" cxnId="{E1CC6A22-06BF-4969-B229-FD7E469FDDA3}">
      <dgm:prSet/>
      <dgm:spPr/>
      <dgm:t>
        <a:bodyPr/>
        <a:lstStyle/>
        <a:p>
          <a:endParaRPr lang="en-ZA"/>
        </a:p>
      </dgm:t>
    </dgm:pt>
    <dgm:pt modelId="{422C3C7A-9378-4E98-B544-07D50F655DB5}">
      <dgm:prSet/>
      <dgm:spPr/>
      <dgm:t>
        <a:bodyPr/>
        <a:lstStyle/>
        <a:p>
          <a:pPr rtl="0"/>
          <a:r>
            <a:rPr lang="en-ZA" b="1" smtClean="0">
              <a:hlinkClick xmlns:r="http://schemas.openxmlformats.org/officeDocument/2006/relationships" r:id="rId7" action="ppaction://hlinksldjump"/>
            </a:rPr>
            <a:t>Phased Implementation Approach</a:t>
          </a:r>
          <a:endParaRPr lang="en-ZA" dirty="0"/>
        </a:p>
      </dgm:t>
    </dgm:pt>
    <dgm:pt modelId="{B1486A0B-75F9-4C37-96D9-706DC167E81A}" type="parTrans" cxnId="{FF614476-75D9-4F05-B976-C5C8ADE65659}">
      <dgm:prSet/>
      <dgm:spPr/>
      <dgm:t>
        <a:bodyPr/>
        <a:lstStyle/>
        <a:p>
          <a:endParaRPr lang="en-ZA"/>
        </a:p>
      </dgm:t>
    </dgm:pt>
    <dgm:pt modelId="{2878DDB2-7026-4DE9-950E-EB8A41825562}" type="sibTrans" cxnId="{FF614476-75D9-4F05-B976-C5C8ADE65659}">
      <dgm:prSet/>
      <dgm:spPr/>
      <dgm:t>
        <a:bodyPr/>
        <a:lstStyle/>
        <a:p>
          <a:endParaRPr lang="en-ZA"/>
        </a:p>
      </dgm:t>
    </dgm:pt>
    <dgm:pt modelId="{B9996677-DB66-4D9E-A9C3-FEFD4810172B}">
      <dgm:prSet/>
      <dgm:spPr/>
      <dgm:t>
        <a:bodyPr/>
        <a:lstStyle/>
        <a:p>
          <a:pPr rtl="0"/>
          <a:r>
            <a:rPr lang="en-ZA" b="1" smtClean="0">
              <a:hlinkClick xmlns:r="http://schemas.openxmlformats.org/officeDocument/2006/relationships" r:id="rId8" action="ppaction://hlinksldjump"/>
            </a:rPr>
            <a:t>Key Benefits of the ICI System </a:t>
          </a:r>
          <a:endParaRPr lang="en-ZA" dirty="0"/>
        </a:p>
      </dgm:t>
    </dgm:pt>
    <dgm:pt modelId="{1ABB0401-BB3D-4B6D-BE49-6D93C104DDCC}" type="parTrans" cxnId="{9B066C46-447D-4583-BBB0-87809950389C}">
      <dgm:prSet/>
      <dgm:spPr/>
      <dgm:t>
        <a:bodyPr/>
        <a:lstStyle/>
        <a:p>
          <a:endParaRPr lang="en-ZA"/>
        </a:p>
      </dgm:t>
    </dgm:pt>
    <dgm:pt modelId="{B4677829-62D6-4E7E-AE7B-83D6B5B9BC1E}" type="sibTrans" cxnId="{9B066C46-447D-4583-BBB0-87809950389C}">
      <dgm:prSet/>
      <dgm:spPr/>
      <dgm:t>
        <a:bodyPr/>
        <a:lstStyle/>
        <a:p>
          <a:endParaRPr lang="en-ZA"/>
        </a:p>
      </dgm:t>
    </dgm:pt>
    <dgm:pt modelId="{EC94149B-995E-4E2F-9192-427FF8E1DE0E}">
      <dgm:prSet/>
      <dgm:spPr/>
      <dgm:t>
        <a:bodyPr/>
        <a:lstStyle/>
        <a:p>
          <a:pPr rtl="0"/>
          <a:r>
            <a:rPr lang="en-ZA" b="1" smtClean="0">
              <a:hlinkClick xmlns:r="http://schemas.openxmlformats.org/officeDocument/2006/relationships" r:id="rId9" action="ppaction://hlinksldjump"/>
            </a:rPr>
            <a:t>Summary and Conclusion</a:t>
          </a:r>
          <a:endParaRPr lang="en-ZA" b="1" dirty="0"/>
        </a:p>
      </dgm:t>
    </dgm:pt>
    <dgm:pt modelId="{0B1E891C-4C97-4A49-933F-0C9961F5D1B1}" type="parTrans" cxnId="{A0A0F8CF-9F9C-4C2C-9FD0-A6097ECDB9FD}">
      <dgm:prSet/>
      <dgm:spPr/>
      <dgm:t>
        <a:bodyPr/>
        <a:lstStyle/>
        <a:p>
          <a:endParaRPr lang="en-ZA"/>
        </a:p>
      </dgm:t>
    </dgm:pt>
    <dgm:pt modelId="{AC9193B0-1FEE-4A8B-8C38-BBD268CDDCB9}" type="sibTrans" cxnId="{A0A0F8CF-9F9C-4C2C-9FD0-A6097ECDB9FD}">
      <dgm:prSet/>
      <dgm:spPr/>
      <dgm:t>
        <a:bodyPr/>
        <a:lstStyle/>
        <a:p>
          <a:endParaRPr lang="en-ZA"/>
        </a:p>
      </dgm:t>
    </dgm:pt>
    <dgm:pt modelId="{FE41EA08-3EDD-492A-9483-F0ACBCB13A85}">
      <dgm:prSet/>
      <dgm:spPr/>
      <dgm:t>
        <a:bodyPr/>
        <a:lstStyle/>
        <a:p>
          <a:pPr rtl="0"/>
          <a:r>
            <a:rPr lang="en-ZA" b="1" dirty="0" err="1" smtClean="0">
              <a:hlinkClick xmlns:r="http://schemas.openxmlformats.org/officeDocument/2006/relationships" r:id="rId10" action="ppaction://hlinksldjump"/>
            </a:rPr>
            <a:t>Lifebuild’s</a:t>
          </a:r>
          <a:r>
            <a:rPr lang="en-ZA" b="1" dirty="0" smtClean="0">
              <a:hlinkClick xmlns:r="http://schemas.openxmlformats.org/officeDocument/2006/relationships" r:id="rId10" action="ppaction://hlinksldjump"/>
            </a:rPr>
            <a:t> Contact Details</a:t>
          </a:r>
          <a:endParaRPr lang="en-ZA" b="1" dirty="0"/>
        </a:p>
      </dgm:t>
    </dgm:pt>
    <dgm:pt modelId="{F81CA61D-5D63-48E8-A6DE-05B2065B9F01}" type="parTrans" cxnId="{9CDB8444-AC63-4E5B-9806-6C7D16B74848}">
      <dgm:prSet/>
      <dgm:spPr/>
      <dgm:t>
        <a:bodyPr/>
        <a:lstStyle/>
        <a:p>
          <a:endParaRPr lang="en-ZA"/>
        </a:p>
      </dgm:t>
    </dgm:pt>
    <dgm:pt modelId="{74865E88-FE8E-44D0-AEE3-AB85C354DB7B}" type="sibTrans" cxnId="{9CDB8444-AC63-4E5B-9806-6C7D16B74848}">
      <dgm:prSet/>
      <dgm:spPr/>
      <dgm:t>
        <a:bodyPr/>
        <a:lstStyle/>
        <a:p>
          <a:endParaRPr lang="en-ZA"/>
        </a:p>
      </dgm:t>
    </dgm:pt>
    <dgm:pt modelId="{020E740E-52A8-4D45-9536-601913F64BEA}">
      <dgm:prSet/>
      <dgm:spPr/>
      <dgm:t>
        <a:bodyPr/>
        <a:lstStyle/>
        <a:p>
          <a:pPr rtl="0"/>
          <a:r>
            <a:rPr lang="en-ZA" b="1" dirty="0" smtClean="0">
              <a:hlinkClick xmlns:r="http://schemas.openxmlformats.org/officeDocument/2006/relationships" r:id="rId11" action="ppaction://hlinksldjump"/>
            </a:rPr>
            <a:t>Challenges Faced by Organisations Today</a:t>
          </a:r>
          <a:endParaRPr lang="en-ZA" b="1" dirty="0"/>
        </a:p>
      </dgm:t>
    </dgm:pt>
    <dgm:pt modelId="{C061D4CA-65EE-40D1-BCB5-3BCFAFB6422F}" type="sibTrans" cxnId="{C98571C6-E92C-4D9B-A796-A48362CCADBE}">
      <dgm:prSet/>
      <dgm:spPr/>
      <dgm:t>
        <a:bodyPr/>
        <a:lstStyle/>
        <a:p>
          <a:endParaRPr lang="en-ZA"/>
        </a:p>
      </dgm:t>
    </dgm:pt>
    <dgm:pt modelId="{CC9F67F3-A57A-4F4F-947E-1693E20FE861}" type="parTrans" cxnId="{C98571C6-E92C-4D9B-A796-A48362CCADBE}">
      <dgm:prSet/>
      <dgm:spPr/>
      <dgm:t>
        <a:bodyPr/>
        <a:lstStyle/>
        <a:p>
          <a:endParaRPr lang="en-ZA"/>
        </a:p>
      </dgm:t>
    </dgm:pt>
    <dgm:pt modelId="{D85FC910-6EBC-4DF9-8BE4-DDE9EF8FC765}">
      <dgm:prSet/>
      <dgm:spPr/>
      <dgm:t>
        <a:bodyPr/>
        <a:lstStyle/>
        <a:p>
          <a:pPr rtl="0"/>
          <a:r>
            <a:rPr lang="en-ZA" b="1" dirty="0" smtClean="0">
              <a:hlinkClick xmlns:r="http://schemas.openxmlformats.org/officeDocument/2006/relationships" r:id="rId12" action="ppaction://hlinksldjump"/>
            </a:rPr>
            <a:t>Visionary vs. Ordinary Organisations</a:t>
          </a:r>
          <a:endParaRPr lang="en-ZA" b="1" dirty="0"/>
        </a:p>
      </dgm:t>
    </dgm:pt>
    <dgm:pt modelId="{7E2F948C-5B1C-4DA1-A8B2-FFA07C8D48FC}" type="parTrans" cxnId="{241E495D-800A-46FC-9588-44461C33EC9B}">
      <dgm:prSet/>
      <dgm:spPr/>
    </dgm:pt>
    <dgm:pt modelId="{BACCDDC0-E297-4F85-9F39-1714DCD1B19B}" type="sibTrans" cxnId="{241E495D-800A-46FC-9588-44461C33EC9B}">
      <dgm:prSet/>
      <dgm:spPr/>
    </dgm:pt>
    <dgm:pt modelId="{F592EC5B-B8A9-49C4-BEA6-3145267E8353}" type="pres">
      <dgm:prSet presAssocID="{CE6C39AE-5695-4C7D-9AF9-F41D38DB7E29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ZA"/>
        </a:p>
      </dgm:t>
    </dgm:pt>
    <dgm:pt modelId="{C6C45A39-E819-4066-B3D1-8AEB59D9BD0C}" type="pres">
      <dgm:prSet presAssocID="{08C4BD8E-E5C8-4924-9490-970E3BDEF40B}" presName="comp" presStyleCnt="0"/>
      <dgm:spPr/>
      <dgm:t>
        <a:bodyPr/>
        <a:lstStyle/>
        <a:p>
          <a:endParaRPr lang="en-ZA"/>
        </a:p>
      </dgm:t>
    </dgm:pt>
    <dgm:pt modelId="{137053D1-CA48-44FE-8BB6-87E05B9E0D14}" type="pres">
      <dgm:prSet presAssocID="{08C4BD8E-E5C8-4924-9490-970E3BDEF40B}" presName="box" presStyleLbl="node1" presStyleIdx="0" presStyleCnt="12"/>
      <dgm:spPr/>
      <dgm:t>
        <a:bodyPr/>
        <a:lstStyle/>
        <a:p>
          <a:endParaRPr lang="en-ZA"/>
        </a:p>
      </dgm:t>
    </dgm:pt>
    <dgm:pt modelId="{88A4AA3D-DB68-4D7D-B07E-063829A139C0}" type="pres">
      <dgm:prSet presAssocID="{08C4BD8E-E5C8-4924-9490-970E3BDEF40B}" presName="img" presStyleLbl="fgImgPlace1" presStyleIdx="0" presStyleCnt="12" custScaleX="91026" custScaleY="127650"/>
      <dgm:spPr>
        <a:blipFill rotWithShape="0">
          <a:blip xmlns:r="http://schemas.openxmlformats.org/officeDocument/2006/relationships" r:embed="rId13"/>
          <a:stretch>
            <a:fillRect/>
          </a:stretch>
        </a:blipFill>
      </dgm:spPr>
      <dgm:t>
        <a:bodyPr/>
        <a:lstStyle/>
        <a:p>
          <a:endParaRPr lang="en-ZA"/>
        </a:p>
      </dgm:t>
    </dgm:pt>
    <dgm:pt modelId="{897DC832-B36E-4F8D-A29B-064C0E02088D}" type="pres">
      <dgm:prSet presAssocID="{08C4BD8E-E5C8-4924-9490-970E3BDEF40B}" presName="text" presStyleLbl="node1" presStyleIdx="0" presStyleCnt="12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7A1DCE82-91B9-48C9-A498-F7891AF9794C}" type="pres">
      <dgm:prSet presAssocID="{57BA107E-8420-4021-A8CD-115786B35859}" presName="spacer" presStyleCnt="0"/>
      <dgm:spPr/>
      <dgm:t>
        <a:bodyPr/>
        <a:lstStyle/>
        <a:p>
          <a:endParaRPr lang="en-ZA"/>
        </a:p>
      </dgm:t>
    </dgm:pt>
    <dgm:pt modelId="{1284EFA2-0994-451F-9817-09CD28515076}" type="pres">
      <dgm:prSet presAssocID="{020E740E-52A8-4D45-9536-601913F64BEA}" presName="comp" presStyleCnt="0"/>
      <dgm:spPr/>
    </dgm:pt>
    <dgm:pt modelId="{17A70905-6EBF-44B0-A09C-19ABD0F29FD5}" type="pres">
      <dgm:prSet presAssocID="{020E740E-52A8-4D45-9536-601913F64BEA}" presName="box" presStyleLbl="node1" presStyleIdx="1" presStyleCnt="12"/>
      <dgm:spPr/>
      <dgm:t>
        <a:bodyPr/>
        <a:lstStyle/>
        <a:p>
          <a:endParaRPr lang="en-ZA"/>
        </a:p>
      </dgm:t>
    </dgm:pt>
    <dgm:pt modelId="{2FDF4F0B-4266-443E-98F0-0E91FEB43BD5}" type="pres">
      <dgm:prSet presAssocID="{020E740E-52A8-4D45-9536-601913F64BEA}" presName="img" presStyleLbl="fgImgPlace1" presStyleIdx="1" presStyleCnt="12" custScaleX="90689" custScaleY="104521"/>
      <dgm:spPr>
        <a:blipFill rotWithShape="0">
          <a:blip xmlns:r="http://schemas.openxmlformats.org/officeDocument/2006/relationships" r:embed="rId14"/>
          <a:stretch>
            <a:fillRect/>
          </a:stretch>
        </a:blipFill>
      </dgm:spPr>
      <dgm:t>
        <a:bodyPr/>
        <a:lstStyle/>
        <a:p>
          <a:endParaRPr lang="en-ZA"/>
        </a:p>
      </dgm:t>
    </dgm:pt>
    <dgm:pt modelId="{2159CC87-E02B-4E8B-909C-167F86DB0A3E}" type="pres">
      <dgm:prSet presAssocID="{020E740E-52A8-4D45-9536-601913F64BEA}" presName="text" presStyleLbl="node1" presStyleIdx="1" presStyleCnt="12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E2DDE623-E58C-474F-A5E7-DD3DEEA531C2}" type="pres">
      <dgm:prSet presAssocID="{C061D4CA-65EE-40D1-BCB5-3BCFAFB6422F}" presName="spacer" presStyleCnt="0"/>
      <dgm:spPr/>
    </dgm:pt>
    <dgm:pt modelId="{2AF64883-64A4-4F1E-8AF5-71555A4499CD}" type="pres">
      <dgm:prSet presAssocID="{D85FC910-6EBC-4DF9-8BE4-DDE9EF8FC765}" presName="comp" presStyleCnt="0"/>
      <dgm:spPr/>
    </dgm:pt>
    <dgm:pt modelId="{306FD69B-5996-4422-853C-9BAAA768E0A7}" type="pres">
      <dgm:prSet presAssocID="{D85FC910-6EBC-4DF9-8BE4-DDE9EF8FC765}" presName="box" presStyleLbl="node1" presStyleIdx="2" presStyleCnt="12"/>
      <dgm:spPr/>
      <dgm:t>
        <a:bodyPr/>
        <a:lstStyle/>
        <a:p>
          <a:endParaRPr lang="en-US"/>
        </a:p>
      </dgm:t>
    </dgm:pt>
    <dgm:pt modelId="{21DB67CB-91A6-4957-83B2-BCCE0A4995A2}" type="pres">
      <dgm:prSet presAssocID="{D85FC910-6EBC-4DF9-8BE4-DDE9EF8FC765}" presName="img" presStyleLbl="fgImgPlace1" presStyleIdx="2" presStyleCnt="12" custScaleX="90689" custScaleY="129081"/>
      <dgm:spPr>
        <a:blipFill rotWithShape="0">
          <a:blip xmlns:r="http://schemas.openxmlformats.org/officeDocument/2006/relationships" r:embed="rId15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B3ED84FE-8AB0-43A9-90EF-CF274F87AC73}" type="pres">
      <dgm:prSet presAssocID="{D85FC910-6EBC-4DF9-8BE4-DDE9EF8FC765}" presName="text" presStyleLbl="node1" presStyleIdx="2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22C3A7-AD56-4E7F-BD92-DBB78E5D727A}" type="pres">
      <dgm:prSet presAssocID="{BACCDDC0-E297-4F85-9F39-1714DCD1B19B}" presName="spacer" presStyleCnt="0"/>
      <dgm:spPr/>
    </dgm:pt>
    <dgm:pt modelId="{D9CE4301-8335-4A0A-8321-4C5D7C5D93FB}" type="pres">
      <dgm:prSet presAssocID="{5475A620-DB62-4D71-9C31-B3C5EAE39212}" presName="comp" presStyleCnt="0"/>
      <dgm:spPr/>
      <dgm:t>
        <a:bodyPr/>
        <a:lstStyle/>
        <a:p>
          <a:endParaRPr lang="en-ZA"/>
        </a:p>
      </dgm:t>
    </dgm:pt>
    <dgm:pt modelId="{BC5D0247-F7A3-43A0-8800-EDCC979F0F09}" type="pres">
      <dgm:prSet presAssocID="{5475A620-DB62-4D71-9C31-B3C5EAE39212}" presName="box" presStyleLbl="node1" presStyleIdx="3" presStyleCnt="12"/>
      <dgm:spPr/>
      <dgm:t>
        <a:bodyPr/>
        <a:lstStyle/>
        <a:p>
          <a:endParaRPr lang="en-ZA"/>
        </a:p>
      </dgm:t>
    </dgm:pt>
    <dgm:pt modelId="{7F53A492-D406-43DC-A8C7-B9CA572EF9B3}" type="pres">
      <dgm:prSet presAssocID="{5475A620-DB62-4D71-9C31-B3C5EAE39212}" presName="img" presStyleLbl="fgImgPlace1" presStyleIdx="3" presStyleCnt="12" custScaleX="90981" custScaleY="137268"/>
      <dgm:spPr>
        <a:blipFill rotWithShape="0">
          <a:blip xmlns:r="http://schemas.openxmlformats.org/officeDocument/2006/relationships" r:embed="rId16"/>
          <a:stretch>
            <a:fillRect/>
          </a:stretch>
        </a:blipFill>
      </dgm:spPr>
      <dgm:t>
        <a:bodyPr/>
        <a:lstStyle/>
        <a:p>
          <a:endParaRPr lang="en-ZA"/>
        </a:p>
      </dgm:t>
    </dgm:pt>
    <dgm:pt modelId="{C80B16AF-7C34-4030-8050-3D818785AB62}" type="pres">
      <dgm:prSet presAssocID="{5475A620-DB62-4D71-9C31-B3C5EAE39212}" presName="text" presStyleLbl="node1" presStyleIdx="3" presStyleCnt="12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D53DCF7A-AE6F-41C8-983D-13B545FBADDB}" type="pres">
      <dgm:prSet presAssocID="{1C81557E-0418-492D-9252-0B9376F5524F}" presName="spacer" presStyleCnt="0"/>
      <dgm:spPr/>
      <dgm:t>
        <a:bodyPr/>
        <a:lstStyle/>
        <a:p>
          <a:endParaRPr lang="en-ZA"/>
        </a:p>
      </dgm:t>
    </dgm:pt>
    <dgm:pt modelId="{95594646-9E60-4FEC-B4CE-1EA10B32306A}" type="pres">
      <dgm:prSet presAssocID="{DAC83C9F-EB00-4D77-9766-CF9AD32ADE1B}" presName="comp" presStyleCnt="0"/>
      <dgm:spPr/>
      <dgm:t>
        <a:bodyPr/>
        <a:lstStyle/>
        <a:p>
          <a:endParaRPr lang="en-ZA"/>
        </a:p>
      </dgm:t>
    </dgm:pt>
    <dgm:pt modelId="{4B165464-4B44-42B5-A9D6-A8EBC13412D7}" type="pres">
      <dgm:prSet presAssocID="{DAC83C9F-EB00-4D77-9766-CF9AD32ADE1B}" presName="box" presStyleLbl="node1" presStyleIdx="4" presStyleCnt="12"/>
      <dgm:spPr/>
      <dgm:t>
        <a:bodyPr/>
        <a:lstStyle/>
        <a:p>
          <a:endParaRPr lang="en-ZA"/>
        </a:p>
      </dgm:t>
    </dgm:pt>
    <dgm:pt modelId="{54C24F4B-FB18-457D-8FB1-7222B0921BA5}" type="pres">
      <dgm:prSet presAssocID="{DAC83C9F-EB00-4D77-9766-CF9AD32ADE1B}" presName="img" presStyleLbl="fgImgPlace1" presStyleIdx="4" presStyleCnt="12" custScaleX="90987" custScaleY="96867"/>
      <dgm:spPr>
        <a:blipFill rotWithShape="0">
          <a:blip xmlns:r="http://schemas.openxmlformats.org/officeDocument/2006/relationships" r:embed="rId17"/>
          <a:stretch>
            <a:fillRect/>
          </a:stretch>
        </a:blipFill>
      </dgm:spPr>
      <dgm:t>
        <a:bodyPr/>
        <a:lstStyle/>
        <a:p>
          <a:endParaRPr lang="en-ZA"/>
        </a:p>
      </dgm:t>
    </dgm:pt>
    <dgm:pt modelId="{E32ED466-9E15-49B7-AD8D-601D03F800B8}" type="pres">
      <dgm:prSet presAssocID="{DAC83C9F-EB00-4D77-9766-CF9AD32ADE1B}" presName="text" presStyleLbl="node1" presStyleIdx="4" presStyleCnt="12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BD2BC521-4771-461B-8623-F2DA7A6ADD41}" type="pres">
      <dgm:prSet presAssocID="{E137207A-27EC-4FD7-BA69-346A73E0E822}" presName="spacer" presStyleCnt="0"/>
      <dgm:spPr/>
      <dgm:t>
        <a:bodyPr/>
        <a:lstStyle/>
        <a:p>
          <a:endParaRPr lang="en-ZA"/>
        </a:p>
      </dgm:t>
    </dgm:pt>
    <dgm:pt modelId="{AEBB9063-B19A-44EE-A737-452F7FD06228}" type="pres">
      <dgm:prSet presAssocID="{9CF9F719-068E-40F7-B71D-8647699C06D9}" presName="comp" presStyleCnt="0"/>
      <dgm:spPr/>
      <dgm:t>
        <a:bodyPr/>
        <a:lstStyle/>
        <a:p>
          <a:endParaRPr lang="en-ZA"/>
        </a:p>
      </dgm:t>
    </dgm:pt>
    <dgm:pt modelId="{B1A3AA5C-8A04-4352-85B7-5D7CFE69B85C}" type="pres">
      <dgm:prSet presAssocID="{9CF9F719-068E-40F7-B71D-8647699C06D9}" presName="box" presStyleLbl="node1" presStyleIdx="5" presStyleCnt="12"/>
      <dgm:spPr/>
      <dgm:t>
        <a:bodyPr/>
        <a:lstStyle/>
        <a:p>
          <a:endParaRPr lang="en-ZA"/>
        </a:p>
      </dgm:t>
    </dgm:pt>
    <dgm:pt modelId="{F53B7F77-F756-4171-862C-BC2C283A4473}" type="pres">
      <dgm:prSet presAssocID="{9CF9F719-068E-40F7-B71D-8647699C06D9}" presName="img" presStyleLbl="fgImgPlace1" presStyleIdx="5" presStyleCnt="12" custScaleX="90987" custScaleY="113765"/>
      <dgm:spPr>
        <a:blipFill rotWithShape="0">
          <a:blip xmlns:r="http://schemas.openxmlformats.org/officeDocument/2006/relationships" r:embed="rId18"/>
          <a:stretch>
            <a:fillRect/>
          </a:stretch>
        </a:blipFill>
      </dgm:spPr>
      <dgm:t>
        <a:bodyPr/>
        <a:lstStyle/>
        <a:p>
          <a:endParaRPr lang="en-ZA"/>
        </a:p>
      </dgm:t>
    </dgm:pt>
    <dgm:pt modelId="{3D25C831-C238-401E-B6A8-F72A20E90F29}" type="pres">
      <dgm:prSet presAssocID="{9CF9F719-068E-40F7-B71D-8647699C06D9}" presName="text" presStyleLbl="node1" presStyleIdx="5" presStyleCnt="12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22FA88A7-497D-4C10-9022-7EF929826B2E}" type="pres">
      <dgm:prSet presAssocID="{9A8BAFEE-171E-419A-B070-335A7527FF32}" presName="spacer" presStyleCnt="0"/>
      <dgm:spPr/>
      <dgm:t>
        <a:bodyPr/>
        <a:lstStyle/>
        <a:p>
          <a:endParaRPr lang="en-ZA"/>
        </a:p>
      </dgm:t>
    </dgm:pt>
    <dgm:pt modelId="{518D68AF-A60E-4409-A0DA-B4173761896C}" type="pres">
      <dgm:prSet presAssocID="{641A1E56-1831-468B-AE47-B2B509DD109F}" presName="comp" presStyleCnt="0"/>
      <dgm:spPr/>
      <dgm:t>
        <a:bodyPr/>
        <a:lstStyle/>
        <a:p>
          <a:endParaRPr lang="en-ZA"/>
        </a:p>
      </dgm:t>
    </dgm:pt>
    <dgm:pt modelId="{D7ECC89A-9996-4DFE-9031-1BBBDE54BC9A}" type="pres">
      <dgm:prSet presAssocID="{641A1E56-1831-468B-AE47-B2B509DD109F}" presName="box" presStyleLbl="node1" presStyleIdx="6" presStyleCnt="12"/>
      <dgm:spPr/>
      <dgm:t>
        <a:bodyPr/>
        <a:lstStyle/>
        <a:p>
          <a:endParaRPr lang="en-ZA"/>
        </a:p>
      </dgm:t>
    </dgm:pt>
    <dgm:pt modelId="{0C42E963-2E1F-411C-91DD-616102E4F6EF}" type="pres">
      <dgm:prSet presAssocID="{641A1E56-1831-468B-AE47-B2B509DD109F}" presName="img" presStyleLbl="fgImgPlace1" presStyleIdx="6" presStyleCnt="12" custScaleX="90987" custScaleY="117086"/>
      <dgm:spPr>
        <a:blipFill rotWithShape="0">
          <a:blip xmlns:r="http://schemas.openxmlformats.org/officeDocument/2006/relationships" r:embed="rId19"/>
          <a:stretch>
            <a:fillRect/>
          </a:stretch>
        </a:blipFill>
      </dgm:spPr>
      <dgm:t>
        <a:bodyPr/>
        <a:lstStyle/>
        <a:p>
          <a:endParaRPr lang="en-ZA"/>
        </a:p>
      </dgm:t>
    </dgm:pt>
    <dgm:pt modelId="{4CF85564-C3E4-4047-9BBD-E7E92265D471}" type="pres">
      <dgm:prSet presAssocID="{641A1E56-1831-468B-AE47-B2B509DD109F}" presName="text" presStyleLbl="node1" presStyleIdx="6" presStyleCnt="12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676193BA-FCCB-4BC4-950E-27748A5F9C42}" type="pres">
      <dgm:prSet presAssocID="{DEBBF8E7-C95D-4E88-B06A-1835D87B7B83}" presName="spacer" presStyleCnt="0"/>
      <dgm:spPr/>
      <dgm:t>
        <a:bodyPr/>
        <a:lstStyle/>
        <a:p>
          <a:endParaRPr lang="en-ZA"/>
        </a:p>
      </dgm:t>
    </dgm:pt>
    <dgm:pt modelId="{17535628-01C5-498E-B5CF-E8B219445974}" type="pres">
      <dgm:prSet presAssocID="{829A1E9C-B6CC-49FE-A2FD-D7A2131BA64C}" presName="comp" presStyleCnt="0"/>
      <dgm:spPr/>
      <dgm:t>
        <a:bodyPr/>
        <a:lstStyle/>
        <a:p>
          <a:endParaRPr lang="en-ZA"/>
        </a:p>
      </dgm:t>
    </dgm:pt>
    <dgm:pt modelId="{3B6C82C5-75FB-4D10-8915-6763BD533AE5}" type="pres">
      <dgm:prSet presAssocID="{829A1E9C-B6CC-49FE-A2FD-D7A2131BA64C}" presName="box" presStyleLbl="node1" presStyleIdx="7" presStyleCnt="12"/>
      <dgm:spPr/>
      <dgm:t>
        <a:bodyPr/>
        <a:lstStyle/>
        <a:p>
          <a:endParaRPr lang="en-ZA"/>
        </a:p>
      </dgm:t>
    </dgm:pt>
    <dgm:pt modelId="{DC5E7024-57C5-4186-A4A7-C0A6CA250ECB}" type="pres">
      <dgm:prSet presAssocID="{829A1E9C-B6CC-49FE-A2FD-D7A2131BA64C}" presName="img" presStyleLbl="fgImgPlace1" presStyleIdx="7" presStyleCnt="12" custScaleX="90987" custScaleY="93546"/>
      <dgm:spPr>
        <a:blipFill rotWithShape="0">
          <a:blip xmlns:r="http://schemas.openxmlformats.org/officeDocument/2006/relationships" r:embed="rId20"/>
          <a:stretch>
            <a:fillRect/>
          </a:stretch>
        </a:blipFill>
      </dgm:spPr>
      <dgm:t>
        <a:bodyPr/>
        <a:lstStyle/>
        <a:p>
          <a:endParaRPr lang="en-ZA"/>
        </a:p>
      </dgm:t>
    </dgm:pt>
    <dgm:pt modelId="{DBB5E455-4B88-4EDE-9529-F4E4EA0A1B41}" type="pres">
      <dgm:prSet presAssocID="{829A1E9C-B6CC-49FE-A2FD-D7A2131BA64C}" presName="text" presStyleLbl="node1" presStyleIdx="7" presStyleCnt="12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8094A982-E99F-4DB8-81BD-4010CCC80FDD}" type="pres">
      <dgm:prSet presAssocID="{0AA114EC-B35C-4A94-BA0A-1C7435D0D150}" presName="spacer" presStyleCnt="0"/>
      <dgm:spPr/>
      <dgm:t>
        <a:bodyPr/>
        <a:lstStyle/>
        <a:p>
          <a:endParaRPr lang="en-ZA"/>
        </a:p>
      </dgm:t>
    </dgm:pt>
    <dgm:pt modelId="{D60FEC92-E6ED-4F79-8176-89BAF9E690B1}" type="pres">
      <dgm:prSet presAssocID="{422C3C7A-9378-4E98-B544-07D50F655DB5}" presName="comp" presStyleCnt="0"/>
      <dgm:spPr/>
      <dgm:t>
        <a:bodyPr/>
        <a:lstStyle/>
        <a:p>
          <a:endParaRPr lang="en-ZA"/>
        </a:p>
      </dgm:t>
    </dgm:pt>
    <dgm:pt modelId="{4FEDB0B7-9BA2-430C-8E2F-EEB1D6021F6F}" type="pres">
      <dgm:prSet presAssocID="{422C3C7A-9378-4E98-B544-07D50F655DB5}" presName="box" presStyleLbl="node1" presStyleIdx="8" presStyleCnt="12"/>
      <dgm:spPr/>
      <dgm:t>
        <a:bodyPr/>
        <a:lstStyle/>
        <a:p>
          <a:endParaRPr lang="en-ZA"/>
        </a:p>
      </dgm:t>
    </dgm:pt>
    <dgm:pt modelId="{2D1C5369-F39B-4AA2-A9E6-21C919F4325C}" type="pres">
      <dgm:prSet presAssocID="{422C3C7A-9378-4E98-B544-07D50F655DB5}" presName="img" presStyleLbl="fgImgPlace1" presStyleIdx="8" presStyleCnt="12" custScaleX="90987" custScaleY="83436"/>
      <dgm:spPr>
        <a:blipFill rotWithShape="0">
          <a:blip xmlns:r="http://schemas.openxmlformats.org/officeDocument/2006/relationships" r:embed="rId21"/>
          <a:stretch>
            <a:fillRect/>
          </a:stretch>
        </a:blipFill>
      </dgm:spPr>
      <dgm:t>
        <a:bodyPr/>
        <a:lstStyle/>
        <a:p>
          <a:endParaRPr lang="en-ZA"/>
        </a:p>
      </dgm:t>
    </dgm:pt>
    <dgm:pt modelId="{304A07E3-38EE-4D86-B2F3-9BB16ECEF7C7}" type="pres">
      <dgm:prSet presAssocID="{422C3C7A-9378-4E98-B544-07D50F655DB5}" presName="text" presStyleLbl="node1" presStyleIdx="8" presStyleCnt="12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4DB50410-A0A5-4601-AD43-0203FDB3A4B5}" type="pres">
      <dgm:prSet presAssocID="{2878DDB2-7026-4DE9-950E-EB8A41825562}" presName="spacer" presStyleCnt="0"/>
      <dgm:spPr/>
      <dgm:t>
        <a:bodyPr/>
        <a:lstStyle/>
        <a:p>
          <a:endParaRPr lang="en-ZA"/>
        </a:p>
      </dgm:t>
    </dgm:pt>
    <dgm:pt modelId="{26A092D7-61EA-46AC-A7F9-854654FEB7EF}" type="pres">
      <dgm:prSet presAssocID="{B9996677-DB66-4D9E-A9C3-FEFD4810172B}" presName="comp" presStyleCnt="0"/>
      <dgm:spPr/>
      <dgm:t>
        <a:bodyPr/>
        <a:lstStyle/>
        <a:p>
          <a:endParaRPr lang="en-ZA"/>
        </a:p>
      </dgm:t>
    </dgm:pt>
    <dgm:pt modelId="{357A9D82-E805-48DB-BD58-1CCE77F2AE4D}" type="pres">
      <dgm:prSet presAssocID="{B9996677-DB66-4D9E-A9C3-FEFD4810172B}" presName="box" presStyleLbl="node1" presStyleIdx="9" presStyleCnt="12"/>
      <dgm:spPr/>
      <dgm:t>
        <a:bodyPr/>
        <a:lstStyle/>
        <a:p>
          <a:endParaRPr lang="en-ZA"/>
        </a:p>
      </dgm:t>
    </dgm:pt>
    <dgm:pt modelId="{4C9D5053-325E-4C14-94C4-8DAFEE7BFBF1}" type="pres">
      <dgm:prSet presAssocID="{B9996677-DB66-4D9E-A9C3-FEFD4810172B}" presName="img" presStyleLbl="fgImgPlace1" presStyleIdx="9" presStyleCnt="12" custScaleX="90987" custScaleY="117475"/>
      <dgm:spPr>
        <a:blipFill rotWithShape="0">
          <a:blip xmlns:r="http://schemas.openxmlformats.org/officeDocument/2006/relationships" r:embed="rId22"/>
          <a:stretch>
            <a:fillRect/>
          </a:stretch>
        </a:blipFill>
      </dgm:spPr>
      <dgm:t>
        <a:bodyPr/>
        <a:lstStyle/>
        <a:p>
          <a:endParaRPr lang="en-ZA"/>
        </a:p>
      </dgm:t>
    </dgm:pt>
    <dgm:pt modelId="{DF4A7EB6-B3CF-4DBF-B3DA-D95AA625A6B0}" type="pres">
      <dgm:prSet presAssocID="{B9996677-DB66-4D9E-A9C3-FEFD4810172B}" presName="text" presStyleLbl="node1" presStyleIdx="9" presStyleCnt="12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43620B31-1BC6-494E-879E-30CDCA306DEC}" type="pres">
      <dgm:prSet presAssocID="{B4677829-62D6-4E7E-AE7B-83D6B5B9BC1E}" presName="spacer" presStyleCnt="0"/>
      <dgm:spPr/>
      <dgm:t>
        <a:bodyPr/>
        <a:lstStyle/>
        <a:p>
          <a:endParaRPr lang="en-ZA"/>
        </a:p>
      </dgm:t>
    </dgm:pt>
    <dgm:pt modelId="{6E9D1FB8-7CE1-40A1-A89F-4F4368BEB031}" type="pres">
      <dgm:prSet presAssocID="{EC94149B-995E-4E2F-9192-427FF8E1DE0E}" presName="comp" presStyleCnt="0"/>
      <dgm:spPr/>
      <dgm:t>
        <a:bodyPr/>
        <a:lstStyle/>
        <a:p>
          <a:endParaRPr lang="en-ZA"/>
        </a:p>
      </dgm:t>
    </dgm:pt>
    <dgm:pt modelId="{2AA85BA8-1507-4138-BADD-4602CDF6542E}" type="pres">
      <dgm:prSet presAssocID="{EC94149B-995E-4E2F-9192-427FF8E1DE0E}" presName="box" presStyleLbl="node1" presStyleIdx="10" presStyleCnt="12"/>
      <dgm:spPr/>
      <dgm:t>
        <a:bodyPr/>
        <a:lstStyle/>
        <a:p>
          <a:endParaRPr lang="en-ZA"/>
        </a:p>
      </dgm:t>
    </dgm:pt>
    <dgm:pt modelId="{BC15FE4C-0B75-4008-B47D-73BDD7D5CC24}" type="pres">
      <dgm:prSet presAssocID="{EC94149B-995E-4E2F-9192-427FF8E1DE0E}" presName="img" presStyleLbl="fgImgPlace1" presStyleIdx="10" presStyleCnt="12" custScaleX="90987" custScaleY="107365"/>
      <dgm:spPr>
        <a:blipFill rotWithShape="0">
          <a:blip xmlns:r="http://schemas.openxmlformats.org/officeDocument/2006/relationships" r:embed="rId23"/>
          <a:stretch>
            <a:fillRect/>
          </a:stretch>
        </a:blipFill>
      </dgm:spPr>
      <dgm:t>
        <a:bodyPr/>
        <a:lstStyle/>
        <a:p>
          <a:endParaRPr lang="en-ZA"/>
        </a:p>
      </dgm:t>
    </dgm:pt>
    <dgm:pt modelId="{594338B6-CC3E-4DD7-8FFC-280AF49BAD98}" type="pres">
      <dgm:prSet presAssocID="{EC94149B-995E-4E2F-9192-427FF8E1DE0E}" presName="text" presStyleLbl="node1" presStyleIdx="10" presStyleCnt="12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AC7B680F-1576-4B3D-BEA1-38DE8A04A01E}" type="pres">
      <dgm:prSet presAssocID="{AC9193B0-1FEE-4A8B-8C38-BBD268CDDCB9}" presName="spacer" presStyleCnt="0"/>
      <dgm:spPr/>
      <dgm:t>
        <a:bodyPr/>
        <a:lstStyle/>
        <a:p>
          <a:endParaRPr lang="en-ZA"/>
        </a:p>
      </dgm:t>
    </dgm:pt>
    <dgm:pt modelId="{736EE0B6-0284-4EEF-83A9-F45108FE0C8B}" type="pres">
      <dgm:prSet presAssocID="{FE41EA08-3EDD-492A-9483-F0ACBCB13A85}" presName="comp" presStyleCnt="0"/>
      <dgm:spPr/>
      <dgm:t>
        <a:bodyPr/>
        <a:lstStyle/>
        <a:p>
          <a:endParaRPr lang="en-ZA"/>
        </a:p>
      </dgm:t>
    </dgm:pt>
    <dgm:pt modelId="{DB19C73A-0B52-4B8B-96A7-032A3898A9DF}" type="pres">
      <dgm:prSet presAssocID="{FE41EA08-3EDD-492A-9483-F0ACBCB13A85}" presName="box" presStyleLbl="node1" presStyleIdx="11" presStyleCnt="12"/>
      <dgm:spPr/>
      <dgm:t>
        <a:bodyPr/>
        <a:lstStyle/>
        <a:p>
          <a:endParaRPr lang="en-ZA"/>
        </a:p>
      </dgm:t>
    </dgm:pt>
    <dgm:pt modelId="{8A752113-C7BB-4DD4-BEC4-5422386EA68E}" type="pres">
      <dgm:prSet presAssocID="{FE41EA08-3EDD-492A-9483-F0ACBCB13A85}" presName="img" presStyleLbl="fgImgPlace1" presStyleIdx="11" presStyleCnt="12" custScaleX="87257" custScaleY="89657" custLinFactNeighborX="-48" custLinFactNeighborY="1693"/>
      <dgm:spPr>
        <a:blipFill rotWithShape="0">
          <a:blip xmlns:r="http://schemas.openxmlformats.org/officeDocument/2006/relationships" r:embed="rId24"/>
          <a:stretch>
            <a:fillRect/>
          </a:stretch>
        </a:blipFill>
      </dgm:spPr>
      <dgm:t>
        <a:bodyPr/>
        <a:lstStyle/>
        <a:p>
          <a:endParaRPr lang="en-ZA"/>
        </a:p>
      </dgm:t>
    </dgm:pt>
    <dgm:pt modelId="{8DEE32A7-A142-4CA8-8E2C-18B5A2450279}" type="pres">
      <dgm:prSet presAssocID="{FE41EA08-3EDD-492A-9483-F0ACBCB13A85}" presName="text" presStyleLbl="node1" presStyleIdx="11" presStyleCnt="12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</dgm:ptLst>
  <dgm:cxnLst>
    <dgm:cxn modelId="{F51F833A-03E1-44FA-8D96-ACFEABDC0178}" type="presOf" srcId="{829A1E9C-B6CC-49FE-A2FD-D7A2131BA64C}" destId="{3B6C82C5-75FB-4D10-8915-6763BD533AE5}" srcOrd="0" destOrd="0" presId="urn:microsoft.com/office/officeart/2005/8/layout/vList4"/>
    <dgm:cxn modelId="{94DFC63A-9B21-4620-950E-00BCC583481A}" type="presOf" srcId="{EC94149B-995E-4E2F-9192-427FF8E1DE0E}" destId="{594338B6-CC3E-4DD7-8FFC-280AF49BAD98}" srcOrd="1" destOrd="0" presId="urn:microsoft.com/office/officeart/2005/8/layout/vList4"/>
    <dgm:cxn modelId="{ADA70759-921F-4241-8AC1-9B54F9552D9E}" srcId="{CE6C39AE-5695-4C7D-9AF9-F41D38DB7E29}" destId="{08C4BD8E-E5C8-4924-9490-970E3BDEF40B}" srcOrd="0" destOrd="0" parTransId="{0AFED201-E59D-47CB-97CD-83930412BE0D}" sibTransId="{57BA107E-8420-4021-A8CD-115786B35859}"/>
    <dgm:cxn modelId="{49C40BB1-6011-48A9-ACE4-08AEA4FB36E0}" type="presOf" srcId="{5475A620-DB62-4D71-9C31-B3C5EAE39212}" destId="{BC5D0247-F7A3-43A0-8800-EDCC979F0F09}" srcOrd="0" destOrd="0" presId="urn:microsoft.com/office/officeart/2005/8/layout/vList4"/>
    <dgm:cxn modelId="{69A886D8-995B-4878-BA2D-7C5E6FC169A4}" type="presOf" srcId="{D85FC910-6EBC-4DF9-8BE4-DDE9EF8FC765}" destId="{B3ED84FE-8AB0-43A9-90EF-CF274F87AC73}" srcOrd="1" destOrd="0" presId="urn:microsoft.com/office/officeart/2005/8/layout/vList4"/>
    <dgm:cxn modelId="{91BBDDE0-DA8E-40BA-A29F-6D8D64C72A6A}" srcId="{CE6C39AE-5695-4C7D-9AF9-F41D38DB7E29}" destId="{9CF9F719-068E-40F7-B71D-8647699C06D9}" srcOrd="5" destOrd="0" parTransId="{EB23C634-8EDA-49A5-88FA-46FC89B44C55}" sibTransId="{9A8BAFEE-171E-419A-B070-335A7527FF32}"/>
    <dgm:cxn modelId="{1FC012E3-69FF-4926-9488-418BC150EB07}" type="presOf" srcId="{08C4BD8E-E5C8-4924-9490-970E3BDEF40B}" destId="{897DC832-B36E-4F8D-A29B-064C0E02088D}" srcOrd="1" destOrd="0" presId="urn:microsoft.com/office/officeart/2005/8/layout/vList4"/>
    <dgm:cxn modelId="{A0A0F8CF-9F9C-4C2C-9FD0-A6097ECDB9FD}" srcId="{CE6C39AE-5695-4C7D-9AF9-F41D38DB7E29}" destId="{EC94149B-995E-4E2F-9192-427FF8E1DE0E}" srcOrd="10" destOrd="0" parTransId="{0B1E891C-4C97-4A49-933F-0C9961F5D1B1}" sibTransId="{AC9193B0-1FEE-4A8B-8C38-BBD268CDDCB9}"/>
    <dgm:cxn modelId="{374FE0D5-9068-4C3C-986D-7FDE6A30B5DF}" type="presOf" srcId="{B9996677-DB66-4D9E-A9C3-FEFD4810172B}" destId="{DF4A7EB6-B3CF-4DBF-B3DA-D95AA625A6B0}" srcOrd="1" destOrd="0" presId="urn:microsoft.com/office/officeart/2005/8/layout/vList4"/>
    <dgm:cxn modelId="{902B509C-7FBA-4331-88BD-15AC3C5EB412}" type="presOf" srcId="{9CF9F719-068E-40F7-B71D-8647699C06D9}" destId="{B1A3AA5C-8A04-4352-85B7-5D7CFE69B85C}" srcOrd="0" destOrd="0" presId="urn:microsoft.com/office/officeart/2005/8/layout/vList4"/>
    <dgm:cxn modelId="{1D7B07A7-2F28-43C7-A298-6276965BD6F1}" type="presOf" srcId="{5475A620-DB62-4D71-9C31-B3C5EAE39212}" destId="{C80B16AF-7C34-4030-8050-3D818785AB62}" srcOrd="1" destOrd="0" presId="urn:microsoft.com/office/officeart/2005/8/layout/vList4"/>
    <dgm:cxn modelId="{A41261FC-87F2-4928-8768-0C7977FA9E82}" type="presOf" srcId="{EC94149B-995E-4E2F-9192-427FF8E1DE0E}" destId="{2AA85BA8-1507-4138-BADD-4602CDF6542E}" srcOrd="0" destOrd="0" presId="urn:microsoft.com/office/officeart/2005/8/layout/vList4"/>
    <dgm:cxn modelId="{9CDB8444-AC63-4E5B-9806-6C7D16B74848}" srcId="{CE6C39AE-5695-4C7D-9AF9-F41D38DB7E29}" destId="{FE41EA08-3EDD-492A-9483-F0ACBCB13A85}" srcOrd="11" destOrd="0" parTransId="{F81CA61D-5D63-48E8-A6DE-05B2065B9F01}" sibTransId="{74865E88-FE8E-44D0-AEE3-AB85C354DB7B}"/>
    <dgm:cxn modelId="{BFD4EAA7-24E7-4597-899C-FAA441B18BF6}" type="presOf" srcId="{B9996677-DB66-4D9E-A9C3-FEFD4810172B}" destId="{357A9D82-E805-48DB-BD58-1CCE77F2AE4D}" srcOrd="0" destOrd="0" presId="urn:microsoft.com/office/officeart/2005/8/layout/vList4"/>
    <dgm:cxn modelId="{E1CC6A22-06BF-4969-B229-FD7E469FDDA3}" srcId="{CE6C39AE-5695-4C7D-9AF9-F41D38DB7E29}" destId="{829A1E9C-B6CC-49FE-A2FD-D7A2131BA64C}" srcOrd="7" destOrd="0" parTransId="{1D9D7D5F-A702-453A-AA39-F8F12F06F5DC}" sibTransId="{0AA114EC-B35C-4A94-BA0A-1C7435D0D150}"/>
    <dgm:cxn modelId="{61454A0A-7962-4660-9173-2078A08181AF}" srcId="{CE6C39AE-5695-4C7D-9AF9-F41D38DB7E29}" destId="{DAC83C9F-EB00-4D77-9766-CF9AD32ADE1B}" srcOrd="4" destOrd="0" parTransId="{28859404-0A65-42BF-8BDE-3A8F3071D574}" sibTransId="{E137207A-27EC-4FD7-BA69-346A73E0E822}"/>
    <dgm:cxn modelId="{3D1EC1D8-F2CD-4E70-B5B8-05410C774ECB}" type="presOf" srcId="{CE6C39AE-5695-4C7D-9AF9-F41D38DB7E29}" destId="{F592EC5B-B8A9-49C4-BEA6-3145267E8353}" srcOrd="0" destOrd="0" presId="urn:microsoft.com/office/officeart/2005/8/layout/vList4"/>
    <dgm:cxn modelId="{9A03FC7C-C878-49A8-BCE1-D7E15378B3D4}" type="presOf" srcId="{829A1E9C-B6CC-49FE-A2FD-D7A2131BA64C}" destId="{DBB5E455-4B88-4EDE-9529-F4E4EA0A1B41}" srcOrd="1" destOrd="0" presId="urn:microsoft.com/office/officeart/2005/8/layout/vList4"/>
    <dgm:cxn modelId="{E5653CFA-1B23-4E57-927E-24F8AAA7FB2C}" type="presOf" srcId="{FE41EA08-3EDD-492A-9483-F0ACBCB13A85}" destId="{8DEE32A7-A142-4CA8-8E2C-18B5A2450279}" srcOrd="1" destOrd="0" presId="urn:microsoft.com/office/officeart/2005/8/layout/vList4"/>
    <dgm:cxn modelId="{F007BB60-1EE5-4983-B02D-150E6C7BBC37}" type="presOf" srcId="{D85FC910-6EBC-4DF9-8BE4-DDE9EF8FC765}" destId="{306FD69B-5996-4422-853C-9BAAA768E0A7}" srcOrd="0" destOrd="0" presId="urn:microsoft.com/office/officeart/2005/8/layout/vList4"/>
    <dgm:cxn modelId="{F6116BD0-AD84-49B2-AAA9-BFDD440C3735}" srcId="{CE6C39AE-5695-4C7D-9AF9-F41D38DB7E29}" destId="{641A1E56-1831-468B-AE47-B2B509DD109F}" srcOrd="6" destOrd="0" parTransId="{58E7832A-C276-47A4-8E28-D1C6FD43A3A7}" sibTransId="{DEBBF8E7-C95D-4E88-B06A-1835D87B7B83}"/>
    <dgm:cxn modelId="{DF4633FC-D81E-4BE5-B4AF-6A1254BC00A9}" type="presOf" srcId="{020E740E-52A8-4D45-9536-601913F64BEA}" destId="{2159CC87-E02B-4E8B-909C-167F86DB0A3E}" srcOrd="1" destOrd="0" presId="urn:microsoft.com/office/officeart/2005/8/layout/vList4"/>
    <dgm:cxn modelId="{9B066C46-447D-4583-BBB0-87809950389C}" srcId="{CE6C39AE-5695-4C7D-9AF9-F41D38DB7E29}" destId="{B9996677-DB66-4D9E-A9C3-FEFD4810172B}" srcOrd="9" destOrd="0" parTransId="{1ABB0401-BB3D-4B6D-BE49-6D93C104DDCC}" sibTransId="{B4677829-62D6-4E7E-AE7B-83D6B5B9BC1E}"/>
    <dgm:cxn modelId="{EE79CA69-93F6-4B75-8792-C74CEEA0163A}" type="presOf" srcId="{641A1E56-1831-468B-AE47-B2B509DD109F}" destId="{D7ECC89A-9996-4DFE-9031-1BBBDE54BC9A}" srcOrd="0" destOrd="0" presId="urn:microsoft.com/office/officeart/2005/8/layout/vList4"/>
    <dgm:cxn modelId="{B51AF382-1C47-4D6B-99EF-3F8725B70EAB}" type="presOf" srcId="{DAC83C9F-EB00-4D77-9766-CF9AD32ADE1B}" destId="{4B165464-4B44-42B5-A9D6-A8EBC13412D7}" srcOrd="0" destOrd="0" presId="urn:microsoft.com/office/officeart/2005/8/layout/vList4"/>
    <dgm:cxn modelId="{85A3F1B3-5292-48B9-9046-8508209578BD}" type="presOf" srcId="{FE41EA08-3EDD-492A-9483-F0ACBCB13A85}" destId="{DB19C73A-0B52-4B8B-96A7-032A3898A9DF}" srcOrd="0" destOrd="0" presId="urn:microsoft.com/office/officeart/2005/8/layout/vList4"/>
    <dgm:cxn modelId="{C98571C6-E92C-4D9B-A796-A48362CCADBE}" srcId="{CE6C39AE-5695-4C7D-9AF9-F41D38DB7E29}" destId="{020E740E-52A8-4D45-9536-601913F64BEA}" srcOrd="1" destOrd="0" parTransId="{CC9F67F3-A57A-4F4F-947E-1693E20FE861}" sibTransId="{C061D4CA-65EE-40D1-BCB5-3BCFAFB6422F}"/>
    <dgm:cxn modelId="{F867ECE1-26FE-4785-907E-B44F5AC4207C}" type="presOf" srcId="{9CF9F719-068E-40F7-B71D-8647699C06D9}" destId="{3D25C831-C238-401E-B6A8-F72A20E90F29}" srcOrd="1" destOrd="0" presId="urn:microsoft.com/office/officeart/2005/8/layout/vList4"/>
    <dgm:cxn modelId="{F9475F9D-9438-4141-B7CB-490E3B700275}" type="presOf" srcId="{DAC83C9F-EB00-4D77-9766-CF9AD32ADE1B}" destId="{E32ED466-9E15-49B7-AD8D-601D03F800B8}" srcOrd="1" destOrd="0" presId="urn:microsoft.com/office/officeart/2005/8/layout/vList4"/>
    <dgm:cxn modelId="{13184301-69C3-426F-9402-0992E670FCEE}" type="presOf" srcId="{422C3C7A-9378-4E98-B544-07D50F655DB5}" destId="{304A07E3-38EE-4D86-B2F3-9BB16ECEF7C7}" srcOrd="1" destOrd="0" presId="urn:microsoft.com/office/officeart/2005/8/layout/vList4"/>
    <dgm:cxn modelId="{FF614476-75D9-4F05-B976-C5C8ADE65659}" srcId="{CE6C39AE-5695-4C7D-9AF9-F41D38DB7E29}" destId="{422C3C7A-9378-4E98-B544-07D50F655DB5}" srcOrd="8" destOrd="0" parTransId="{B1486A0B-75F9-4C37-96D9-706DC167E81A}" sibTransId="{2878DDB2-7026-4DE9-950E-EB8A41825562}"/>
    <dgm:cxn modelId="{F7F76F35-5300-40B1-A13B-FA6823CCF8D3}" type="presOf" srcId="{08C4BD8E-E5C8-4924-9490-970E3BDEF40B}" destId="{137053D1-CA48-44FE-8BB6-87E05B9E0D14}" srcOrd="0" destOrd="0" presId="urn:microsoft.com/office/officeart/2005/8/layout/vList4"/>
    <dgm:cxn modelId="{241E495D-800A-46FC-9588-44461C33EC9B}" srcId="{CE6C39AE-5695-4C7D-9AF9-F41D38DB7E29}" destId="{D85FC910-6EBC-4DF9-8BE4-DDE9EF8FC765}" srcOrd="2" destOrd="0" parTransId="{7E2F948C-5B1C-4DA1-A8B2-FFA07C8D48FC}" sibTransId="{BACCDDC0-E297-4F85-9F39-1714DCD1B19B}"/>
    <dgm:cxn modelId="{DC2F14DA-36F8-4C7C-9BA0-233BEA9F0DA2}" type="presOf" srcId="{422C3C7A-9378-4E98-B544-07D50F655DB5}" destId="{4FEDB0B7-9BA2-430C-8E2F-EEB1D6021F6F}" srcOrd="0" destOrd="0" presId="urn:microsoft.com/office/officeart/2005/8/layout/vList4"/>
    <dgm:cxn modelId="{C7A236BF-0D4A-461F-8A85-C17632C57B00}" type="presOf" srcId="{020E740E-52A8-4D45-9536-601913F64BEA}" destId="{17A70905-6EBF-44B0-A09C-19ABD0F29FD5}" srcOrd="0" destOrd="0" presId="urn:microsoft.com/office/officeart/2005/8/layout/vList4"/>
    <dgm:cxn modelId="{BAC7623C-371E-4CC9-8F6E-3FF6E9CE3A61}" type="presOf" srcId="{641A1E56-1831-468B-AE47-B2B509DD109F}" destId="{4CF85564-C3E4-4047-9BBD-E7E92265D471}" srcOrd="1" destOrd="0" presId="urn:microsoft.com/office/officeart/2005/8/layout/vList4"/>
    <dgm:cxn modelId="{01D6E8E6-EB08-4A4D-8D4E-056F4B7820EF}" srcId="{CE6C39AE-5695-4C7D-9AF9-F41D38DB7E29}" destId="{5475A620-DB62-4D71-9C31-B3C5EAE39212}" srcOrd="3" destOrd="0" parTransId="{4D50F4D1-DEC3-497A-BE5C-702A9F31EE2C}" sibTransId="{1C81557E-0418-492D-9252-0B9376F5524F}"/>
    <dgm:cxn modelId="{BDD4B65F-371D-4317-B06D-BE97F7F4F2CC}" type="presParOf" srcId="{F592EC5B-B8A9-49C4-BEA6-3145267E8353}" destId="{C6C45A39-E819-4066-B3D1-8AEB59D9BD0C}" srcOrd="0" destOrd="0" presId="urn:microsoft.com/office/officeart/2005/8/layout/vList4"/>
    <dgm:cxn modelId="{6F8A8289-DBAE-44D8-8DDA-FC73387445D5}" type="presParOf" srcId="{C6C45A39-E819-4066-B3D1-8AEB59D9BD0C}" destId="{137053D1-CA48-44FE-8BB6-87E05B9E0D14}" srcOrd="0" destOrd="0" presId="urn:microsoft.com/office/officeart/2005/8/layout/vList4"/>
    <dgm:cxn modelId="{0ADB4B88-55F7-448B-8743-F0AB6BF22A6F}" type="presParOf" srcId="{C6C45A39-E819-4066-B3D1-8AEB59D9BD0C}" destId="{88A4AA3D-DB68-4D7D-B07E-063829A139C0}" srcOrd="1" destOrd="0" presId="urn:microsoft.com/office/officeart/2005/8/layout/vList4"/>
    <dgm:cxn modelId="{3D55BC93-9456-4EE6-8F2E-22B5B2BA2253}" type="presParOf" srcId="{C6C45A39-E819-4066-B3D1-8AEB59D9BD0C}" destId="{897DC832-B36E-4F8D-A29B-064C0E02088D}" srcOrd="2" destOrd="0" presId="urn:microsoft.com/office/officeart/2005/8/layout/vList4"/>
    <dgm:cxn modelId="{A5C21D3D-EFCA-461E-820B-45F6C71D02C8}" type="presParOf" srcId="{F592EC5B-B8A9-49C4-BEA6-3145267E8353}" destId="{7A1DCE82-91B9-48C9-A498-F7891AF9794C}" srcOrd="1" destOrd="0" presId="urn:microsoft.com/office/officeart/2005/8/layout/vList4"/>
    <dgm:cxn modelId="{2D07B45F-C3F2-4922-AC5C-779B25A58F92}" type="presParOf" srcId="{F592EC5B-B8A9-49C4-BEA6-3145267E8353}" destId="{1284EFA2-0994-451F-9817-09CD28515076}" srcOrd="2" destOrd="0" presId="urn:microsoft.com/office/officeart/2005/8/layout/vList4"/>
    <dgm:cxn modelId="{B3F496F6-0052-44EA-BF8B-A6FB45797C0E}" type="presParOf" srcId="{1284EFA2-0994-451F-9817-09CD28515076}" destId="{17A70905-6EBF-44B0-A09C-19ABD0F29FD5}" srcOrd="0" destOrd="0" presId="urn:microsoft.com/office/officeart/2005/8/layout/vList4"/>
    <dgm:cxn modelId="{0E7B9838-658D-437F-B127-851C0B6513F7}" type="presParOf" srcId="{1284EFA2-0994-451F-9817-09CD28515076}" destId="{2FDF4F0B-4266-443E-98F0-0E91FEB43BD5}" srcOrd="1" destOrd="0" presId="urn:microsoft.com/office/officeart/2005/8/layout/vList4"/>
    <dgm:cxn modelId="{CAFC4E2B-15DA-4A6E-BAB9-33DF7C99ED5A}" type="presParOf" srcId="{1284EFA2-0994-451F-9817-09CD28515076}" destId="{2159CC87-E02B-4E8B-909C-167F86DB0A3E}" srcOrd="2" destOrd="0" presId="urn:microsoft.com/office/officeart/2005/8/layout/vList4"/>
    <dgm:cxn modelId="{8CEF10AE-0C61-432B-95B1-23C468122455}" type="presParOf" srcId="{F592EC5B-B8A9-49C4-BEA6-3145267E8353}" destId="{E2DDE623-E58C-474F-A5E7-DD3DEEA531C2}" srcOrd="3" destOrd="0" presId="urn:microsoft.com/office/officeart/2005/8/layout/vList4"/>
    <dgm:cxn modelId="{6ED95B7E-162B-44E6-9AAC-BBBEBC6BE270}" type="presParOf" srcId="{F592EC5B-B8A9-49C4-BEA6-3145267E8353}" destId="{2AF64883-64A4-4F1E-8AF5-71555A4499CD}" srcOrd="4" destOrd="0" presId="urn:microsoft.com/office/officeart/2005/8/layout/vList4"/>
    <dgm:cxn modelId="{8AC411DB-397D-43F6-8241-DFE5DA187A7E}" type="presParOf" srcId="{2AF64883-64A4-4F1E-8AF5-71555A4499CD}" destId="{306FD69B-5996-4422-853C-9BAAA768E0A7}" srcOrd="0" destOrd="0" presId="urn:microsoft.com/office/officeart/2005/8/layout/vList4"/>
    <dgm:cxn modelId="{924D9265-5FE2-4877-B873-0A8534CD9BD9}" type="presParOf" srcId="{2AF64883-64A4-4F1E-8AF5-71555A4499CD}" destId="{21DB67CB-91A6-4957-83B2-BCCE0A4995A2}" srcOrd="1" destOrd="0" presId="urn:microsoft.com/office/officeart/2005/8/layout/vList4"/>
    <dgm:cxn modelId="{4C3A08D2-ADD3-412A-A4CF-0C08E0C1F9FD}" type="presParOf" srcId="{2AF64883-64A4-4F1E-8AF5-71555A4499CD}" destId="{B3ED84FE-8AB0-43A9-90EF-CF274F87AC73}" srcOrd="2" destOrd="0" presId="urn:microsoft.com/office/officeart/2005/8/layout/vList4"/>
    <dgm:cxn modelId="{E131A293-089C-49D7-A31A-FE3121F0C63B}" type="presParOf" srcId="{F592EC5B-B8A9-49C4-BEA6-3145267E8353}" destId="{C022C3A7-AD56-4E7F-BD92-DBB78E5D727A}" srcOrd="5" destOrd="0" presId="urn:microsoft.com/office/officeart/2005/8/layout/vList4"/>
    <dgm:cxn modelId="{D81A0543-F886-44F9-B624-C2941892AF0C}" type="presParOf" srcId="{F592EC5B-B8A9-49C4-BEA6-3145267E8353}" destId="{D9CE4301-8335-4A0A-8321-4C5D7C5D93FB}" srcOrd="6" destOrd="0" presId="urn:microsoft.com/office/officeart/2005/8/layout/vList4"/>
    <dgm:cxn modelId="{FC7AB110-3DA0-4923-895F-01E6CBC7EBA1}" type="presParOf" srcId="{D9CE4301-8335-4A0A-8321-4C5D7C5D93FB}" destId="{BC5D0247-F7A3-43A0-8800-EDCC979F0F09}" srcOrd="0" destOrd="0" presId="urn:microsoft.com/office/officeart/2005/8/layout/vList4"/>
    <dgm:cxn modelId="{093EC0EE-FEF0-4D41-B788-A0CF067BE37E}" type="presParOf" srcId="{D9CE4301-8335-4A0A-8321-4C5D7C5D93FB}" destId="{7F53A492-D406-43DC-A8C7-B9CA572EF9B3}" srcOrd="1" destOrd="0" presId="urn:microsoft.com/office/officeart/2005/8/layout/vList4"/>
    <dgm:cxn modelId="{C49615E4-F016-4396-BF92-A04DABB5FBBA}" type="presParOf" srcId="{D9CE4301-8335-4A0A-8321-4C5D7C5D93FB}" destId="{C80B16AF-7C34-4030-8050-3D818785AB62}" srcOrd="2" destOrd="0" presId="urn:microsoft.com/office/officeart/2005/8/layout/vList4"/>
    <dgm:cxn modelId="{B5F5BED8-DC55-4F5D-9DC7-681909955442}" type="presParOf" srcId="{F592EC5B-B8A9-49C4-BEA6-3145267E8353}" destId="{D53DCF7A-AE6F-41C8-983D-13B545FBADDB}" srcOrd="7" destOrd="0" presId="urn:microsoft.com/office/officeart/2005/8/layout/vList4"/>
    <dgm:cxn modelId="{26DC158B-9500-4371-A182-7F39A5F23765}" type="presParOf" srcId="{F592EC5B-B8A9-49C4-BEA6-3145267E8353}" destId="{95594646-9E60-4FEC-B4CE-1EA10B32306A}" srcOrd="8" destOrd="0" presId="urn:microsoft.com/office/officeart/2005/8/layout/vList4"/>
    <dgm:cxn modelId="{4E7F5505-9132-4FFE-92D0-315FFD6A8071}" type="presParOf" srcId="{95594646-9E60-4FEC-B4CE-1EA10B32306A}" destId="{4B165464-4B44-42B5-A9D6-A8EBC13412D7}" srcOrd="0" destOrd="0" presId="urn:microsoft.com/office/officeart/2005/8/layout/vList4"/>
    <dgm:cxn modelId="{2E91E8CA-3002-498C-B5F0-E137AE707DEA}" type="presParOf" srcId="{95594646-9E60-4FEC-B4CE-1EA10B32306A}" destId="{54C24F4B-FB18-457D-8FB1-7222B0921BA5}" srcOrd="1" destOrd="0" presId="urn:microsoft.com/office/officeart/2005/8/layout/vList4"/>
    <dgm:cxn modelId="{95F0A57D-7F35-48BA-92A7-526D3F791C21}" type="presParOf" srcId="{95594646-9E60-4FEC-B4CE-1EA10B32306A}" destId="{E32ED466-9E15-49B7-AD8D-601D03F800B8}" srcOrd="2" destOrd="0" presId="urn:microsoft.com/office/officeart/2005/8/layout/vList4"/>
    <dgm:cxn modelId="{11A1C162-E1D8-4827-8D7B-096874FF686C}" type="presParOf" srcId="{F592EC5B-B8A9-49C4-BEA6-3145267E8353}" destId="{BD2BC521-4771-461B-8623-F2DA7A6ADD41}" srcOrd="9" destOrd="0" presId="urn:microsoft.com/office/officeart/2005/8/layout/vList4"/>
    <dgm:cxn modelId="{373209D8-39BA-4720-9C4F-54B236319BC1}" type="presParOf" srcId="{F592EC5B-B8A9-49C4-BEA6-3145267E8353}" destId="{AEBB9063-B19A-44EE-A737-452F7FD06228}" srcOrd="10" destOrd="0" presId="urn:microsoft.com/office/officeart/2005/8/layout/vList4"/>
    <dgm:cxn modelId="{DAA7730C-D4E5-43B0-8702-47CA481A82E8}" type="presParOf" srcId="{AEBB9063-B19A-44EE-A737-452F7FD06228}" destId="{B1A3AA5C-8A04-4352-85B7-5D7CFE69B85C}" srcOrd="0" destOrd="0" presId="urn:microsoft.com/office/officeart/2005/8/layout/vList4"/>
    <dgm:cxn modelId="{9D9557A6-CAF6-4CAE-A53D-3BC2BCD39A21}" type="presParOf" srcId="{AEBB9063-B19A-44EE-A737-452F7FD06228}" destId="{F53B7F77-F756-4171-862C-BC2C283A4473}" srcOrd="1" destOrd="0" presId="urn:microsoft.com/office/officeart/2005/8/layout/vList4"/>
    <dgm:cxn modelId="{8C454EA4-D08B-4549-A5B7-3107E24FE107}" type="presParOf" srcId="{AEBB9063-B19A-44EE-A737-452F7FD06228}" destId="{3D25C831-C238-401E-B6A8-F72A20E90F29}" srcOrd="2" destOrd="0" presId="urn:microsoft.com/office/officeart/2005/8/layout/vList4"/>
    <dgm:cxn modelId="{AED2985A-0366-4227-B371-55548AC816A6}" type="presParOf" srcId="{F592EC5B-B8A9-49C4-BEA6-3145267E8353}" destId="{22FA88A7-497D-4C10-9022-7EF929826B2E}" srcOrd="11" destOrd="0" presId="urn:microsoft.com/office/officeart/2005/8/layout/vList4"/>
    <dgm:cxn modelId="{E9E97C1A-5E8E-46A7-AE32-9E26531E6BB8}" type="presParOf" srcId="{F592EC5B-B8A9-49C4-BEA6-3145267E8353}" destId="{518D68AF-A60E-4409-A0DA-B4173761896C}" srcOrd="12" destOrd="0" presId="urn:microsoft.com/office/officeart/2005/8/layout/vList4"/>
    <dgm:cxn modelId="{D496A62F-33D1-4F6A-819C-3A0F7B97F127}" type="presParOf" srcId="{518D68AF-A60E-4409-A0DA-B4173761896C}" destId="{D7ECC89A-9996-4DFE-9031-1BBBDE54BC9A}" srcOrd="0" destOrd="0" presId="urn:microsoft.com/office/officeart/2005/8/layout/vList4"/>
    <dgm:cxn modelId="{1A844131-4232-4E23-9865-D0CF531E2AE7}" type="presParOf" srcId="{518D68AF-A60E-4409-A0DA-B4173761896C}" destId="{0C42E963-2E1F-411C-91DD-616102E4F6EF}" srcOrd="1" destOrd="0" presId="urn:microsoft.com/office/officeart/2005/8/layout/vList4"/>
    <dgm:cxn modelId="{E6EE3580-B0E5-4EC4-8243-8CE687D6C8E2}" type="presParOf" srcId="{518D68AF-A60E-4409-A0DA-B4173761896C}" destId="{4CF85564-C3E4-4047-9BBD-E7E92265D471}" srcOrd="2" destOrd="0" presId="urn:microsoft.com/office/officeart/2005/8/layout/vList4"/>
    <dgm:cxn modelId="{2D6E562B-7E64-4779-A5C2-C19555FBBD3B}" type="presParOf" srcId="{F592EC5B-B8A9-49C4-BEA6-3145267E8353}" destId="{676193BA-FCCB-4BC4-950E-27748A5F9C42}" srcOrd="13" destOrd="0" presId="urn:microsoft.com/office/officeart/2005/8/layout/vList4"/>
    <dgm:cxn modelId="{48F05B43-9328-4FA5-93A6-94A3C6824E62}" type="presParOf" srcId="{F592EC5B-B8A9-49C4-BEA6-3145267E8353}" destId="{17535628-01C5-498E-B5CF-E8B219445974}" srcOrd="14" destOrd="0" presId="urn:microsoft.com/office/officeart/2005/8/layout/vList4"/>
    <dgm:cxn modelId="{93C34109-5382-49D8-B010-647A2B6C842B}" type="presParOf" srcId="{17535628-01C5-498E-B5CF-E8B219445974}" destId="{3B6C82C5-75FB-4D10-8915-6763BD533AE5}" srcOrd="0" destOrd="0" presId="urn:microsoft.com/office/officeart/2005/8/layout/vList4"/>
    <dgm:cxn modelId="{057B2054-5246-445F-B847-ADB5A3880BB5}" type="presParOf" srcId="{17535628-01C5-498E-B5CF-E8B219445974}" destId="{DC5E7024-57C5-4186-A4A7-C0A6CA250ECB}" srcOrd="1" destOrd="0" presId="urn:microsoft.com/office/officeart/2005/8/layout/vList4"/>
    <dgm:cxn modelId="{76EDDF17-CFD1-4186-AB38-67A5BC542979}" type="presParOf" srcId="{17535628-01C5-498E-B5CF-E8B219445974}" destId="{DBB5E455-4B88-4EDE-9529-F4E4EA0A1B41}" srcOrd="2" destOrd="0" presId="urn:microsoft.com/office/officeart/2005/8/layout/vList4"/>
    <dgm:cxn modelId="{2474F192-DDA2-424C-98F1-AF7273AE9C1A}" type="presParOf" srcId="{F592EC5B-B8A9-49C4-BEA6-3145267E8353}" destId="{8094A982-E99F-4DB8-81BD-4010CCC80FDD}" srcOrd="15" destOrd="0" presId="urn:microsoft.com/office/officeart/2005/8/layout/vList4"/>
    <dgm:cxn modelId="{F048FE11-7ED4-49F3-BD84-1B286C3ACBD3}" type="presParOf" srcId="{F592EC5B-B8A9-49C4-BEA6-3145267E8353}" destId="{D60FEC92-E6ED-4F79-8176-89BAF9E690B1}" srcOrd="16" destOrd="0" presId="urn:microsoft.com/office/officeart/2005/8/layout/vList4"/>
    <dgm:cxn modelId="{B4B2AE98-363C-41F8-B032-F5E8BDAB810B}" type="presParOf" srcId="{D60FEC92-E6ED-4F79-8176-89BAF9E690B1}" destId="{4FEDB0B7-9BA2-430C-8E2F-EEB1D6021F6F}" srcOrd="0" destOrd="0" presId="urn:microsoft.com/office/officeart/2005/8/layout/vList4"/>
    <dgm:cxn modelId="{CECFD454-4F16-4BD2-A540-1006C746093A}" type="presParOf" srcId="{D60FEC92-E6ED-4F79-8176-89BAF9E690B1}" destId="{2D1C5369-F39B-4AA2-A9E6-21C919F4325C}" srcOrd="1" destOrd="0" presId="urn:microsoft.com/office/officeart/2005/8/layout/vList4"/>
    <dgm:cxn modelId="{676C6D97-C637-424A-BA0A-3266CA031E67}" type="presParOf" srcId="{D60FEC92-E6ED-4F79-8176-89BAF9E690B1}" destId="{304A07E3-38EE-4D86-B2F3-9BB16ECEF7C7}" srcOrd="2" destOrd="0" presId="urn:microsoft.com/office/officeart/2005/8/layout/vList4"/>
    <dgm:cxn modelId="{2A75C338-86F2-42B7-8BE0-9884E0643598}" type="presParOf" srcId="{F592EC5B-B8A9-49C4-BEA6-3145267E8353}" destId="{4DB50410-A0A5-4601-AD43-0203FDB3A4B5}" srcOrd="17" destOrd="0" presId="urn:microsoft.com/office/officeart/2005/8/layout/vList4"/>
    <dgm:cxn modelId="{96DF3D92-13A0-4688-8A78-52733E0E858A}" type="presParOf" srcId="{F592EC5B-B8A9-49C4-BEA6-3145267E8353}" destId="{26A092D7-61EA-46AC-A7F9-854654FEB7EF}" srcOrd="18" destOrd="0" presId="urn:microsoft.com/office/officeart/2005/8/layout/vList4"/>
    <dgm:cxn modelId="{A183A46C-5FD0-452E-BE35-E7F05B9599A6}" type="presParOf" srcId="{26A092D7-61EA-46AC-A7F9-854654FEB7EF}" destId="{357A9D82-E805-48DB-BD58-1CCE77F2AE4D}" srcOrd="0" destOrd="0" presId="urn:microsoft.com/office/officeart/2005/8/layout/vList4"/>
    <dgm:cxn modelId="{C9B97681-0D85-47E1-BF99-CF3FCF67A88A}" type="presParOf" srcId="{26A092D7-61EA-46AC-A7F9-854654FEB7EF}" destId="{4C9D5053-325E-4C14-94C4-8DAFEE7BFBF1}" srcOrd="1" destOrd="0" presId="urn:microsoft.com/office/officeart/2005/8/layout/vList4"/>
    <dgm:cxn modelId="{7CEBD78F-CB81-4105-8ABC-99D4DF8B01FC}" type="presParOf" srcId="{26A092D7-61EA-46AC-A7F9-854654FEB7EF}" destId="{DF4A7EB6-B3CF-4DBF-B3DA-D95AA625A6B0}" srcOrd="2" destOrd="0" presId="urn:microsoft.com/office/officeart/2005/8/layout/vList4"/>
    <dgm:cxn modelId="{616A01AC-B2F2-494B-BF8D-A05B67D435DD}" type="presParOf" srcId="{F592EC5B-B8A9-49C4-BEA6-3145267E8353}" destId="{43620B31-1BC6-494E-879E-30CDCA306DEC}" srcOrd="19" destOrd="0" presId="urn:microsoft.com/office/officeart/2005/8/layout/vList4"/>
    <dgm:cxn modelId="{64B5D9D4-4F4B-4478-B3CE-DBD1D42C70D3}" type="presParOf" srcId="{F592EC5B-B8A9-49C4-BEA6-3145267E8353}" destId="{6E9D1FB8-7CE1-40A1-A89F-4F4368BEB031}" srcOrd="20" destOrd="0" presId="urn:microsoft.com/office/officeart/2005/8/layout/vList4"/>
    <dgm:cxn modelId="{DFD0C196-8A97-4CD6-B567-80821735F847}" type="presParOf" srcId="{6E9D1FB8-7CE1-40A1-A89F-4F4368BEB031}" destId="{2AA85BA8-1507-4138-BADD-4602CDF6542E}" srcOrd="0" destOrd="0" presId="urn:microsoft.com/office/officeart/2005/8/layout/vList4"/>
    <dgm:cxn modelId="{8A18E6CB-77BD-46C4-93EB-C275B67116E1}" type="presParOf" srcId="{6E9D1FB8-7CE1-40A1-A89F-4F4368BEB031}" destId="{BC15FE4C-0B75-4008-B47D-73BDD7D5CC24}" srcOrd="1" destOrd="0" presId="urn:microsoft.com/office/officeart/2005/8/layout/vList4"/>
    <dgm:cxn modelId="{6A6C5022-7F49-43EA-8AF8-6E0576B37BD0}" type="presParOf" srcId="{6E9D1FB8-7CE1-40A1-A89F-4F4368BEB031}" destId="{594338B6-CC3E-4DD7-8FFC-280AF49BAD98}" srcOrd="2" destOrd="0" presId="urn:microsoft.com/office/officeart/2005/8/layout/vList4"/>
    <dgm:cxn modelId="{64C39117-463B-4F7D-8F4D-5999DD4DB033}" type="presParOf" srcId="{F592EC5B-B8A9-49C4-BEA6-3145267E8353}" destId="{AC7B680F-1576-4B3D-BEA1-38DE8A04A01E}" srcOrd="21" destOrd="0" presId="urn:microsoft.com/office/officeart/2005/8/layout/vList4"/>
    <dgm:cxn modelId="{495391A5-F2F3-45B8-8DB2-7AE90E43BF67}" type="presParOf" srcId="{F592EC5B-B8A9-49C4-BEA6-3145267E8353}" destId="{736EE0B6-0284-4EEF-83A9-F45108FE0C8B}" srcOrd="22" destOrd="0" presId="urn:microsoft.com/office/officeart/2005/8/layout/vList4"/>
    <dgm:cxn modelId="{E71C1296-FB7C-4F4D-8C9A-CABBD4DE07FB}" type="presParOf" srcId="{736EE0B6-0284-4EEF-83A9-F45108FE0C8B}" destId="{DB19C73A-0B52-4B8B-96A7-032A3898A9DF}" srcOrd="0" destOrd="0" presId="urn:microsoft.com/office/officeart/2005/8/layout/vList4"/>
    <dgm:cxn modelId="{2568BD06-A647-4DFD-9B17-C9A81068D35D}" type="presParOf" srcId="{736EE0B6-0284-4EEF-83A9-F45108FE0C8B}" destId="{8A752113-C7BB-4DD4-BEC4-5422386EA68E}" srcOrd="1" destOrd="0" presId="urn:microsoft.com/office/officeart/2005/8/layout/vList4"/>
    <dgm:cxn modelId="{13AE7CD8-0F21-4D11-8578-03662892FC3B}" type="presParOf" srcId="{736EE0B6-0284-4EEF-83A9-F45108FE0C8B}" destId="{8DEE32A7-A142-4CA8-8E2C-18B5A2450279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031C2CB-057C-490B-8D68-6B537AF7960E}" type="doc">
      <dgm:prSet loTypeId="urn:microsoft.com/office/officeart/2005/8/layout/chevron2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ZA"/>
        </a:p>
      </dgm:t>
    </dgm:pt>
    <dgm:pt modelId="{B65BB878-04D9-43AD-BFF9-3C95FCAB2139}">
      <dgm:prSet custT="1"/>
      <dgm:spPr>
        <a:gradFill rotWithShape="0">
          <a:gsLst>
            <a:gs pos="0">
              <a:srgbClr val="FF0000"/>
            </a:gs>
            <a:gs pos="80000">
              <a:schemeClr val="dk1">
                <a:shade val="93000"/>
                <a:satMod val="130000"/>
              </a:schemeClr>
            </a:gs>
            <a:gs pos="100000">
              <a:schemeClr val="dk1">
                <a:shade val="94000"/>
                <a:satMod val="135000"/>
              </a:schemeClr>
            </a:gs>
          </a:gsLst>
          <a:lin ang="16200000" scaled="0"/>
        </a:gradFill>
        <a:ln w="9525">
          <a:solidFill>
            <a:schemeClr val="tx1"/>
          </a:solidFill>
        </a:ln>
      </dgm:spPr>
      <dgm:t>
        <a:bodyPr/>
        <a:lstStyle/>
        <a:p>
          <a:pPr rtl="0"/>
          <a:endParaRPr lang="en-ZA" sz="1000" b="1" dirty="0"/>
        </a:p>
      </dgm:t>
    </dgm:pt>
    <dgm:pt modelId="{2480C90B-2B0F-4580-91BB-E38187EDE4EF}" type="parTrans" cxnId="{856EE4D2-0EA8-44FD-868C-17CDFC0DF3E4}">
      <dgm:prSet/>
      <dgm:spPr/>
      <dgm:t>
        <a:bodyPr/>
        <a:lstStyle/>
        <a:p>
          <a:endParaRPr lang="en-ZA"/>
        </a:p>
      </dgm:t>
    </dgm:pt>
    <dgm:pt modelId="{52F36404-F3D3-4D8B-A760-6C5AEC0A79E9}" type="sibTrans" cxnId="{856EE4D2-0EA8-44FD-868C-17CDFC0DF3E4}">
      <dgm:prSet/>
      <dgm:spPr/>
      <dgm:t>
        <a:bodyPr/>
        <a:lstStyle/>
        <a:p>
          <a:endParaRPr lang="en-ZA"/>
        </a:p>
      </dgm:t>
    </dgm:pt>
    <dgm:pt modelId="{08172F5E-98F0-4EF3-B4FA-2D285BA10E35}">
      <dgm:prSet>
        <dgm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dgm:style>
      </dgm:prSet>
      <dgm:spPr>
        <a:gradFill rotWithShape="0">
          <a:gsLst>
            <a:gs pos="0">
              <a:srgbClr val="FF0000"/>
            </a:gs>
            <a:gs pos="80000">
              <a:schemeClr val="dk1">
                <a:shade val="93000"/>
                <a:satMod val="130000"/>
              </a:schemeClr>
            </a:gs>
            <a:gs pos="100000">
              <a:schemeClr val="dk1">
                <a:shade val="94000"/>
                <a:satMod val="135000"/>
              </a:schemeClr>
            </a:gs>
          </a:gsLst>
        </a:gradFill>
        <a:effectLst>
          <a:outerShdw blurRad="25400" dist="23000" dir="5400000" sx="1000" sy="1000" rotWithShape="0">
            <a:srgbClr val="000000"/>
          </a:outerShdw>
        </a:effectLst>
      </dgm:spPr>
      <dgm:t>
        <a:bodyPr/>
        <a:lstStyle/>
        <a:p>
          <a:pPr rtl="0"/>
          <a:endParaRPr lang="en-ZA" b="1" dirty="0"/>
        </a:p>
      </dgm:t>
    </dgm:pt>
    <dgm:pt modelId="{BDAB53A7-96BF-413D-A73B-DD32F0BFAD2B}" type="parTrans" cxnId="{D6724328-923A-4AAD-B64E-9404B68F510B}">
      <dgm:prSet/>
      <dgm:spPr/>
      <dgm:t>
        <a:bodyPr/>
        <a:lstStyle/>
        <a:p>
          <a:endParaRPr lang="en-ZA"/>
        </a:p>
      </dgm:t>
    </dgm:pt>
    <dgm:pt modelId="{EFBCD23F-68E6-44CA-9DD7-D973DF5E688D}" type="sibTrans" cxnId="{D6724328-923A-4AAD-B64E-9404B68F510B}">
      <dgm:prSet/>
      <dgm:spPr/>
      <dgm:t>
        <a:bodyPr/>
        <a:lstStyle/>
        <a:p>
          <a:endParaRPr lang="en-ZA"/>
        </a:p>
      </dgm:t>
    </dgm:pt>
    <dgm:pt modelId="{081BB1A3-0B04-4821-8FA5-AD8A9B01F172}">
      <dgm:prSet/>
      <dgm:spPr>
        <a:gradFill rotWithShape="0">
          <a:gsLst>
            <a:gs pos="0">
              <a:srgbClr val="FF0000"/>
            </a:gs>
            <a:gs pos="80000">
              <a:schemeClr val="dk1">
                <a:shade val="93000"/>
                <a:satMod val="130000"/>
              </a:schemeClr>
            </a:gs>
            <a:gs pos="100000">
              <a:schemeClr val="dk1">
                <a:shade val="94000"/>
                <a:satMod val="135000"/>
              </a:schemeClr>
            </a:gs>
          </a:gsLst>
          <a:lin ang="16200000" scaled="0"/>
        </a:gradFill>
        <a:ln w="9525">
          <a:solidFill>
            <a:schemeClr val="tx1"/>
          </a:solidFill>
        </a:ln>
      </dgm:spPr>
      <dgm:t>
        <a:bodyPr/>
        <a:lstStyle/>
        <a:p>
          <a:pPr rtl="0"/>
          <a:endParaRPr lang="en-ZA" dirty="0"/>
        </a:p>
      </dgm:t>
    </dgm:pt>
    <dgm:pt modelId="{999FFE81-A383-4430-A8DA-D297E76F764D}" type="parTrans" cxnId="{276BC83F-69EC-4BCB-A813-39C870D7CA2E}">
      <dgm:prSet/>
      <dgm:spPr/>
      <dgm:t>
        <a:bodyPr/>
        <a:lstStyle/>
        <a:p>
          <a:endParaRPr lang="en-ZA"/>
        </a:p>
      </dgm:t>
    </dgm:pt>
    <dgm:pt modelId="{FC026F8C-56B8-4FE2-A0E8-DDD07084F94E}" type="sibTrans" cxnId="{276BC83F-69EC-4BCB-A813-39C870D7CA2E}">
      <dgm:prSet/>
      <dgm:spPr/>
      <dgm:t>
        <a:bodyPr/>
        <a:lstStyle/>
        <a:p>
          <a:endParaRPr lang="en-ZA"/>
        </a:p>
      </dgm:t>
    </dgm:pt>
    <dgm:pt modelId="{0D6D9A7C-A519-49DD-AC7A-9984361D5CC1}">
      <dgm:prSet/>
      <dgm:spPr>
        <a:gradFill rotWithShape="0">
          <a:gsLst>
            <a:gs pos="0">
              <a:srgbClr val="FF0000"/>
            </a:gs>
            <a:gs pos="80000">
              <a:schemeClr val="dk1">
                <a:shade val="93000"/>
                <a:satMod val="130000"/>
              </a:schemeClr>
            </a:gs>
            <a:gs pos="100000">
              <a:schemeClr val="dk1">
                <a:shade val="94000"/>
                <a:satMod val="135000"/>
              </a:schemeClr>
            </a:gs>
          </a:gsLst>
          <a:lin ang="16200000" scaled="0"/>
        </a:gradFill>
        <a:ln w="9525">
          <a:solidFill>
            <a:schemeClr val="tx1"/>
          </a:solidFill>
        </a:ln>
      </dgm:spPr>
      <dgm:t>
        <a:bodyPr/>
        <a:lstStyle/>
        <a:p>
          <a:pPr rtl="0"/>
          <a:endParaRPr lang="en-ZA" dirty="0"/>
        </a:p>
      </dgm:t>
    </dgm:pt>
    <dgm:pt modelId="{D99A407D-3A95-48DF-83D5-DC7D58B8B278}" type="parTrans" cxnId="{B6FCD5C0-7163-49C1-A62A-36C18BBE1B91}">
      <dgm:prSet/>
      <dgm:spPr/>
      <dgm:t>
        <a:bodyPr/>
        <a:lstStyle/>
        <a:p>
          <a:endParaRPr lang="en-ZA"/>
        </a:p>
      </dgm:t>
    </dgm:pt>
    <dgm:pt modelId="{8B4CD62B-4F6D-4D0A-86BC-C02A22C0D060}" type="sibTrans" cxnId="{B6FCD5C0-7163-49C1-A62A-36C18BBE1B91}">
      <dgm:prSet/>
      <dgm:spPr/>
      <dgm:t>
        <a:bodyPr/>
        <a:lstStyle/>
        <a:p>
          <a:endParaRPr lang="en-ZA"/>
        </a:p>
      </dgm:t>
    </dgm:pt>
    <dgm:pt modelId="{A2BE5F3F-DF4B-4B72-8CE2-2F1C732A1958}">
      <dgm:prSet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ZA" sz="2200" b="1" dirty="0" smtClean="0"/>
            <a:t>  </a:t>
          </a:r>
          <a:r>
            <a:rPr lang="en-ZA" sz="2400" b="1" dirty="0" smtClean="0"/>
            <a:t>Poor Productivity and No Innovation </a:t>
          </a:r>
          <a:endParaRPr lang="en-ZA" sz="2400" dirty="0" smtClean="0"/>
        </a:p>
        <a:p>
          <a:pPr marL="57150" indent="0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ZA" sz="1100" dirty="0"/>
        </a:p>
      </dgm:t>
    </dgm:pt>
    <dgm:pt modelId="{BE6D895D-5970-4929-ABC9-8EAB6F7F788E}" type="parTrans" cxnId="{B951E3AD-225B-49A2-B1CF-595A89C5B549}">
      <dgm:prSet/>
      <dgm:spPr/>
      <dgm:t>
        <a:bodyPr/>
        <a:lstStyle/>
        <a:p>
          <a:endParaRPr lang="en-ZA"/>
        </a:p>
      </dgm:t>
    </dgm:pt>
    <dgm:pt modelId="{B2FF50FB-8A69-40CD-9E2B-A345420DD59B}" type="sibTrans" cxnId="{B951E3AD-225B-49A2-B1CF-595A89C5B549}">
      <dgm:prSet/>
      <dgm:spPr/>
      <dgm:t>
        <a:bodyPr/>
        <a:lstStyle/>
        <a:p>
          <a:endParaRPr lang="en-ZA"/>
        </a:p>
      </dgm:t>
    </dgm:pt>
    <dgm:pt modelId="{480A5966-2264-40D1-9829-462986A8C64A}">
      <dgm:prSet custT="1"/>
      <dgm:spPr/>
      <dgm:t>
        <a:bodyPr/>
        <a:lstStyle/>
        <a:p>
          <a:pPr marL="57150" marR="0" indent="0" defTabSz="488950" rtl="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r>
            <a:rPr lang="en-ZA" sz="2200" b="1" dirty="0" smtClean="0"/>
            <a:t> </a:t>
          </a:r>
          <a:r>
            <a:rPr lang="en-ZA" sz="2600" b="1" dirty="0" smtClean="0"/>
            <a:t>Poor Product / Service </a:t>
          </a:r>
        </a:p>
      </dgm:t>
    </dgm:pt>
    <dgm:pt modelId="{4B31ED19-1304-4763-AAB5-48CE1E082604}" type="parTrans" cxnId="{0730B281-8A3E-4EE3-ADE8-7E99277DC636}">
      <dgm:prSet/>
      <dgm:spPr/>
      <dgm:t>
        <a:bodyPr/>
        <a:lstStyle/>
        <a:p>
          <a:endParaRPr lang="en-ZA"/>
        </a:p>
      </dgm:t>
    </dgm:pt>
    <dgm:pt modelId="{9F06A018-78A5-441C-9CB5-C8856B73C616}" type="sibTrans" cxnId="{0730B281-8A3E-4EE3-ADE8-7E99277DC636}">
      <dgm:prSet/>
      <dgm:spPr/>
      <dgm:t>
        <a:bodyPr/>
        <a:lstStyle/>
        <a:p>
          <a:endParaRPr lang="en-ZA"/>
        </a:p>
      </dgm:t>
    </dgm:pt>
    <dgm:pt modelId="{AB052BE6-0700-4FDB-8EE8-A12619894D02}">
      <dgm:prSet/>
      <dgm:spPr>
        <a:gradFill rotWithShape="0">
          <a:gsLst>
            <a:gs pos="0">
              <a:srgbClr val="FF0000"/>
            </a:gs>
            <a:gs pos="80000">
              <a:schemeClr val="dk1">
                <a:shade val="93000"/>
                <a:satMod val="130000"/>
              </a:schemeClr>
            </a:gs>
            <a:gs pos="100000">
              <a:schemeClr val="dk1">
                <a:shade val="94000"/>
                <a:satMod val="135000"/>
              </a:schemeClr>
            </a:gs>
          </a:gsLst>
          <a:lin ang="16200000" scaled="0"/>
        </a:gradFill>
        <a:ln w="9525">
          <a:solidFill>
            <a:scrgbClr r="0" g="0" b="0"/>
          </a:solidFill>
        </a:ln>
      </dgm:spPr>
      <dgm:t>
        <a:bodyPr/>
        <a:lstStyle/>
        <a:p>
          <a:pPr marL="228600" indent="0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ZA" dirty="0"/>
        </a:p>
      </dgm:t>
    </dgm:pt>
    <dgm:pt modelId="{AAF8034A-92AC-4DBF-BE96-CFC444E39065}" type="parTrans" cxnId="{0C5A002D-480C-4A54-9B7C-DC1ED252B1D8}">
      <dgm:prSet/>
      <dgm:spPr/>
      <dgm:t>
        <a:bodyPr/>
        <a:lstStyle/>
        <a:p>
          <a:endParaRPr lang="en-ZA"/>
        </a:p>
      </dgm:t>
    </dgm:pt>
    <dgm:pt modelId="{6EF4E029-43B8-4136-BC3A-D96AB9CDC266}" type="sibTrans" cxnId="{0C5A002D-480C-4A54-9B7C-DC1ED252B1D8}">
      <dgm:prSet/>
      <dgm:spPr/>
      <dgm:t>
        <a:bodyPr/>
        <a:lstStyle/>
        <a:p>
          <a:endParaRPr lang="en-ZA"/>
        </a:p>
      </dgm:t>
    </dgm:pt>
    <dgm:pt modelId="{413ABF0A-E948-49D6-8EF0-5D8ADCE8C452}">
      <dgm:prSet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ZA" sz="1800" b="1" baseline="0" dirty="0" smtClean="0"/>
            <a:t> </a:t>
          </a:r>
          <a:r>
            <a:rPr lang="en-ZA" sz="2000" b="1" baseline="0" dirty="0" smtClean="0"/>
            <a:t>Entrenched Negative Values (e.g. Fear, Greed, Arrogance)</a:t>
          </a:r>
          <a:endParaRPr lang="en-ZA" sz="2000" baseline="0" dirty="0"/>
        </a:p>
      </dgm:t>
    </dgm:pt>
    <dgm:pt modelId="{5137180B-71DA-4580-8967-AF7AA40E7DCF}" type="sibTrans" cxnId="{F832EFB3-D05E-4075-928A-A9BF13C2815D}">
      <dgm:prSet/>
      <dgm:spPr/>
      <dgm:t>
        <a:bodyPr/>
        <a:lstStyle/>
        <a:p>
          <a:endParaRPr lang="en-ZA"/>
        </a:p>
      </dgm:t>
    </dgm:pt>
    <dgm:pt modelId="{B4F6B51E-005E-4761-8AC5-11F2F38ACFA9}" type="parTrans" cxnId="{F832EFB3-D05E-4075-928A-A9BF13C2815D}">
      <dgm:prSet/>
      <dgm:spPr/>
      <dgm:t>
        <a:bodyPr/>
        <a:lstStyle/>
        <a:p>
          <a:endParaRPr lang="en-ZA"/>
        </a:p>
      </dgm:t>
    </dgm:pt>
    <dgm:pt modelId="{43D97925-9472-48D0-BC57-E471F86BEDEE}">
      <dgm:prSet/>
      <dgm:spPr>
        <a:gradFill rotWithShape="0">
          <a:gsLst>
            <a:gs pos="0">
              <a:srgbClr val="FF0000"/>
            </a:gs>
            <a:gs pos="80000">
              <a:schemeClr val="dk1">
                <a:shade val="93000"/>
                <a:satMod val="130000"/>
              </a:schemeClr>
            </a:gs>
            <a:gs pos="100000">
              <a:schemeClr val="dk1">
                <a:shade val="94000"/>
                <a:satMod val="135000"/>
              </a:schemeClr>
            </a:gs>
          </a:gsLst>
          <a:lin ang="16200000" scaled="0"/>
        </a:gradFill>
        <a:ln w="9525"/>
      </dgm:spPr>
      <dgm:t>
        <a:bodyPr/>
        <a:lstStyle/>
        <a:p>
          <a:pPr marL="228600" indent="0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ZA" dirty="0"/>
        </a:p>
      </dgm:t>
    </dgm:pt>
    <dgm:pt modelId="{C1F77B56-CFCF-4129-BBA2-118171D5632D}" type="parTrans" cxnId="{74D65697-19EB-4FB9-9C6A-829E84C86A8C}">
      <dgm:prSet/>
      <dgm:spPr/>
      <dgm:t>
        <a:bodyPr/>
        <a:lstStyle/>
        <a:p>
          <a:endParaRPr lang="en-ZA"/>
        </a:p>
      </dgm:t>
    </dgm:pt>
    <dgm:pt modelId="{83BEE33D-545F-4226-819C-06AB370C84E6}" type="sibTrans" cxnId="{74D65697-19EB-4FB9-9C6A-829E84C86A8C}">
      <dgm:prSet/>
      <dgm:spPr/>
      <dgm:t>
        <a:bodyPr/>
        <a:lstStyle/>
        <a:p>
          <a:endParaRPr lang="en-ZA"/>
        </a:p>
      </dgm:t>
    </dgm:pt>
    <dgm:pt modelId="{73C9BDAC-9778-4699-99D0-44B46A4831A0}">
      <dgm:prSet custT="1"/>
      <dgm:spPr/>
      <dgm:t>
        <a:bodyPr/>
        <a:lstStyle/>
        <a:p>
          <a:r>
            <a:rPr lang="en-ZA" sz="2400" b="1" dirty="0" smtClean="0"/>
            <a:t>Loss of Competitive Advantage</a:t>
          </a:r>
          <a:endParaRPr lang="en-ZA" sz="2400" b="1" dirty="0"/>
        </a:p>
      </dgm:t>
    </dgm:pt>
    <dgm:pt modelId="{B9CC1F2A-7AB1-4724-AB0F-1A7EBFAFA46C}" type="sibTrans" cxnId="{54CEFDEF-C5F0-4B9D-977A-ACFA09DE6219}">
      <dgm:prSet/>
      <dgm:spPr/>
      <dgm:t>
        <a:bodyPr/>
        <a:lstStyle/>
        <a:p>
          <a:endParaRPr lang="en-ZA"/>
        </a:p>
      </dgm:t>
    </dgm:pt>
    <dgm:pt modelId="{F07400D4-EEA9-44EC-9B3E-4CD8A7AB3CBB}" type="parTrans" cxnId="{54CEFDEF-C5F0-4B9D-977A-ACFA09DE6219}">
      <dgm:prSet/>
      <dgm:spPr/>
      <dgm:t>
        <a:bodyPr/>
        <a:lstStyle/>
        <a:p>
          <a:endParaRPr lang="en-ZA"/>
        </a:p>
      </dgm:t>
    </dgm:pt>
    <dgm:pt modelId="{70EF33A2-6328-4C85-8AA9-C660C7F237C2}">
      <dgm:prSet custT="1"/>
      <dgm:spPr/>
      <dgm:t>
        <a:bodyPr/>
        <a:lstStyle/>
        <a:p>
          <a:r>
            <a:rPr lang="en-ZA" sz="2800" b="1" dirty="0" smtClean="0">
              <a:solidFill>
                <a:srgbClr val="CC0000"/>
              </a:solidFill>
            </a:rPr>
            <a:t>Reduced Profitability or Losses</a:t>
          </a:r>
          <a:endParaRPr lang="en-ZA" sz="2800" b="1" dirty="0">
            <a:solidFill>
              <a:srgbClr val="CC0000"/>
            </a:solidFill>
          </a:endParaRPr>
        </a:p>
      </dgm:t>
    </dgm:pt>
    <dgm:pt modelId="{57640810-D8F2-4597-8B19-EC1532311B7A}" type="parTrans" cxnId="{28F4A323-9D5C-40FF-A0A4-392704E8AA26}">
      <dgm:prSet/>
      <dgm:spPr/>
      <dgm:t>
        <a:bodyPr/>
        <a:lstStyle/>
        <a:p>
          <a:endParaRPr lang="en-ZA"/>
        </a:p>
      </dgm:t>
    </dgm:pt>
    <dgm:pt modelId="{904BEB30-E651-42BA-9C6C-62A600F4F1BA}" type="sibTrans" cxnId="{28F4A323-9D5C-40FF-A0A4-392704E8AA26}">
      <dgm:prSet/>
      <dgm:spPr/>
      <dgm:t>
        <a:bodyPr/>
        <a:lstStyle/>
        <a:p>
          <a:endParaRPr lang="en-ZA"/>
        </a:p>
      </dgm:t>
    </dgm:pt>
    <dgm:pt modelId="{704BECBD-CBF8-4603-88E0-90941F118FBA}">
      <dgm:prSet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ZA" sz="2200" b="1" baseline="0" dirty="0" smtClean="0"/>
            <a:t> Low Morale, Apathy and Resistance to Change</a:t>
          </a:r>
          <a:endParaRPr lang="en-ZA" sz="2200" baseline="0" dirty="0" smtClean="0"/>
        </a:p>
      </dgm:t>
    </dgm:pt>
    <dgm:pt modelId="{82A91D55-4836-45A3-BBC6-0EF5D8CFB3E9}" type="parTrans" cxnId="{B9E3B7C7-52F8-464D-A134-4E352E4078F6}">
      <dgm:prSet/>
      <dgm:spPr/>
      <dgm:t>
        <a:bodyPr/>
        <a:lstStyle/>
        <a:p>
          <a:endParaRPr lang="en-ZA"/>
        </a:p>
      </dgm:t>
    </dgm:pt>
    <dgm:pt modelId="{089B43C8-FBB0-4BFD-A897-A79573F06405}" type="sibTrans" cxnId="{B9E3B7C7-52F8-464D-A134-4E352E4078F6}">
      <dgm:prSet/>
      <dgm:spPr/>
      <dgm:t>
        <a:bodyPr/>
        <a:lstStyle/>
        <a:p>
          <a:endParaRPr lang="en-ZA"/>
        </a:p>
      </dgm:t>
    </dgm:pt>
    <dgm:pt modelId="{B094A091-B74F-48A9-94D2-1E4309ED8E39}">
      <dgm:prSet custT="1"/>
      <dgm:spPr/>
      <dgm:t>
        <a:bodyPr/>
        <a:lstStyle/>
        <a:p>
          <a:r>
            <a:rPr lang="en-ZA" sz="3000" b="1" dirty="0" smtClean="0">
              <a:solidFill>
                <a:srgbClr val="CC0000"/>
              </a:solidFill>
            </a:rPr>
            <a:t>Increased Risk of Business Failure</a:t>
          </a:r>
          <a:endParaRPr lang="en-ZA" sz="3000" b="1" dirty="0">
            <a:solidFill>
              <a:srgbClr val="CC0000"/>
            </a:solidFill>
          </a:endParaRPr>
        </a:p>
      </dgm:t>
    </dgm:pt>
    <dgm:pt modelId="{8AFE314F-E899-4B5F-B7BC-ACDEF8DA23E3}" type="sibTrans" cxnId="{F402EAA8-8773-4B31-928C-45825A529A91}">
      <dgm:prSet/>
      <dgm:spPr/>
      <dgm:t>
        <a:bodyPr/>
        <a:lstStyle/>
        <a:p>
          <a:endParaRPr lang="en-ZA"/>
        </a:p>
      </dgm:t>
    </dgm:pt>
    <dgm:pt modelId="{059F01D8-E5FE-4E21-B110-7CAB01DBD72D}" type="parTrans" cxnId="{F402EAA8-8773-4B31-928C-45825A529A91}">
      <dgm:prSet/>
      <dgm:spPr/>
      <dgm:t>
        <a:bodyPr/>
        <a:lstStyle/>
        <a:p>
          <a:endParaRPr lang="en-ZA"/>
        </a:p>
      </dgm:t>
    </dgm:pt>
    <dgm:pt modelId="{E7B80EDB-F99F-40E6-B19F-0FC9463C59EF}">
      <dgm:prSet custT="1"/>
      <dgm:spPr>
        <a:gradFill rotWithShape="0">
          <a:gsLst>
            <a:gs pos="0">
              <a:srgbClr val="FF0000"/>
            </a:gs>
            <a:gs pos="80000">
              <a:schemeClr val="dk1">
                <a:shade val="93000"/>
                <a:satMod val="130000"/>
              </a:schemeClr>
            </a:gs>
            <a:gs pos="100000">
              <a:schemeClr val="dk1">
                <a:shade val="94000"/>
                <a:satMod val="135000"/>
              </a:schemeClr>
            </a:gs>
          </a:gsLst>
          <a:lin ang="16200000" scaled="0"/>
        </a:gradFill>
        <a:ln w="0"/>
        <a:effectLst>
          <a:outerShdw blurRad="38100" dist="50800" dir="5400000" sx="1000" sy="1000" algn="ctr" rotWithShape="0">
            <a:srgbClr val="000000">
              <a:alpha val="97000"/>
            </a:srgbClr>
          </a:outerShdw>
        </a:effectLst>
      </dgm:spPr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ZA" sz="2200" b="1" baseline="0" dirty="0" smtClean="0"/>
        </a:p>
        <a:p>
          <a:pPr marL="285750" indent="0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ZA" sz="1100" dirty="0"/>
        </a:p>
      </dgm:t>
    </dgm:pt>
    <dgm:pt modelId="{00650A3D-28E3-4F11-9445-DCCF3019A44A}" type="sibTrans" cxnId="{85D8EEC7-DF1A-4B73-AAEB-7750148E8BB2}">
      <dgm:prSet/>
      <dgm:spPr/>
      <dgm:t>
        <a:bodyPr/>
        <a:lstStyle/>
        <a:p>
          <a:endParaRPr lang="en-ZA"/>
        </a:p>
      </dgm:t>
    </dgm:pt>
    <dgm:pt modelId="{11EE2C33-A7D6-492B-B67C-528F61E34321}" type="parTrans" cxnId="{85D8EEC7-DF1A-4B73-AAEB-7750148E8BB2}">
      <dgm:prSet/>
      <dgm:spPr/>
      <dgm:t>
        <a:bodyPr/>
        <a:lstStyle/>
        <a:p>
          <a:endParaRPr lang="en-ZA"/>
        </a:p>
      </dgm:t>
    </dgm:pt>
    <dgm:pt modelId="{38A4B8E8-C343-402F-A259-EDA1E1707F35}" type="pres">
      <dgm:prSet presAssocID="{3031C2CB-057C-490B-8D68-6B537AF7960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ZA"/>
        </a:p>
      </dgm:t>
    </dgm:pt>
    <dgm:pt modelId="{2490549C-C63C-4792-8DFA-75A16ABEA071}" type="pres">
      <dgm:prSet presAssocID="{B65BB878-04D9-43AD-BFF9-3C95FCAB2139}" presName="composite" presStyleCnt="0"/>
      <dgm:spPr/>
      <dgm:t>
        <a:bodyPr/>
        <a:lstStyle/>
        <a:p>
          <a:endParaRPr lang="en-ZA"/>
        </a:p>
      </dgm:t>
    </dgm:pt>
    <dgm:pt modelId="{758A0AFE-1CB5-4C69-80B9-245238FBBC1F}" type="pres">
      <dgm:prSet presAssocID="{B65BB878-04D9-43AD-BFF9-3C95FCAB2139}" presName="parentText" presStyleLbl="alignNode1" presStyleIdx="0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B1426145-064B-4CA3-95E1-8C68CF5D29CB}" type="pres">
      <dgm:prSet presAssocID="{B65BB878-04D9-43AD-BFF9-3C95FCAB2139}" presName="descendantText" presStyleLbl="alignAcc1" presStyleIdx="0" presStyleCnt="7" custLinFactNeighborX="-93" custLinFactNeighborY="6095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6484E94D-5343-427F-994D-EE85EC9E1B27}" type="pres">
      <dgm:prSet presAssocID="{52F36404-F3D3-4D8B-A760-6C5AEC0A79E9}" presName="sp" presStyleCnt="0"/>
      <dgm:spPr/>
      <dgm:t>
        <a:bodyPr/>
        <a:lstStyle/>
        <a:p>
          <a:endParaRPr lang="en-ZA"/>
        </a:p>
      </dgm:t>
    </dgm:pt>
    <dgm:pt modelId="{0479FBFE-EEBE-48C1-AE41-3CB97BE7BFF2}" type="pres">
      <dgm:prSet presAssocID="{E7B80EDB-F99F-40E6-B19F-0FC9463C59EF}" presName="composite" presStyleCnt="0"/>
      <dgm:spPr/>
      <dgm:t>
        <a:bodyPr/>
        <a:lstStyle/>
        <a:p>
          <a:endParaRPr lang="en-ZA"/>
        </a:p>
      </dgm:t>
    </dgm:pt>
    <dgm:pt modelId="{C35193C3-FC03-448B-AC08-4C4BA13B5572}" type="pres">
      <dgm:prSet presAssocID="{E7B80EDB-F99F-40E6-B19F-0FC9463C59EF}" presName="parentText" presStyleLbl="alignNode1" presStyleIdx="1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323DC0E4-888A-45CD-9E8E-CEB0E931BE1E}" type="pres">
      <dgm:prSet presAssocID="{E7B80EDB-F99F-40E6-B19F-0FC9463C59EF}" presName="descendantText" presStyleLbl="alignAcc1" presStyleIdx="1" presStyleCnt="7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E96BEFF8-CB81-4649-A244-FA6DB9CCA559}" type="pres">
      <dgm:prSet presAssocID="{00650A3D-28E3-4F11-9445-DCCF3019A44A}" presName="sp" presStyleCnt="0"/>
      <dgm:spPr/>
      <dgm:t>
        <a:bodyPr/>
        <a:lstStyle/>
        <a:p>
          <a:endParaRPr lang="en-ZA"/>
        </a:p>
      </dgm:t>
    </dgm:pt>
    <dgm:pt modelId="{B9C1A669-B6DD-40A1-A558-316E70701C0F}" type="pres">
      <dgm:prSet presAssocID="{08172F5E-98F0-4EF3-B4FA-2D285BA10E35}" presName="composite" presStyleCnt="0"/>
      <dgm:spPr/>
      <dgm:t>
        <a:bodyPr/>
        <a:lstStyle/>
        <a:p>
          <a:endParaRPr lang="en-ZA"/>
        </a:p>
      </dgm:t>
    </dgm:pt>
    <dgm:pt modelId="{BCE0F66D-6BE2-4FB0-A2F0-56A98D83EC96}" type="pres">
      <dgm:prSet presAssocID="{08172F5E-98F0-4EF3-B4FA-2D285BA10E35}" presName="parentText" presStyleLbl="alignNode1" presStyleIdx="2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777336B3-B63D-425F-B355-4EC0CF5FD628}" type="pres">
      <dgm:prSet presAssocID="{08172F5E-98F0-4EF3-B4FA-2D285BA10E35}" presName="descendantText" presStyleLbl="alignAcc1" presStyleIdx="2" presStyleCnt="7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5CE4EEF7-3569-4962-B426-8979CDDF8CCD}" type="pres">
      <dgm:prSet presAssocID="{EFBCD23F-68E6-44CA-9DD7-D973DF5E688D}" presName="sp" presStyleCnt="0"/>
      <dgm:spPr/>
      <dgm:t>
        <a:bodyPr/>
        <a:lstStyle/>
        <a:p>
          <a:endParaRPr lang="en-ZA"/>
        </a:p>
      </dgm:t>
    </dgm:pt>
    <dgm:pt modelId="{ECC4440B-4CAE-4B2C-A4A8-93F568A33F40}" type="pres">
      <dgm:prSet presAssocID="{081BB1A3-0B04-4821-8FA5-AD8A9B01F172}" presName="composite" presStyleCnt="0"/>
      <dgm:spPr/>
      <dgm:t>
        <a:bodyPr/>
        <a:lstStyle/>
        <a:p>
          <a:endParaRPr lang="en-ZA"/>
        </a:p>
      </dgm:t>
    </dgm:pt>
    <dgm:pt modelId="{01C82FFA-655F-41B5-BDF2-45CF6DDF4BD1}" type="pres">
      <dgm:prSet presAssocID="{081BB1A3-0B04-4821-8FA5-AD8A9B01F172}" presName="parentText" presStyleLbl="alignNode1" presStyleIdx="3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D152D9D8-BFFE-4B28-BCBA-71F0A797AD27}" type="pres">
      <dgm:prSet presAssocID="{081BB1A3-0B04-4821-8FA5-AD8A9B01F172}" presName="descendantText" presStyleLbl="alignAcc1" presStyleIdx="3" presStyleCnt="7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6032E2F2-B090-4330-AFC7-60F02D48CD4D}" type="pres">
      <dgm:prSet presAssocID="{FC026F8C-56B8-4FE2-A0E8-DDD07084F94E}" presName="sp" presStyleCnt="0"/>
      <dgm:spPr/>
      <dgm:t>
        <a:bodyPr/>
        <a:lstStyle/>
        <a:p>
          <a:endParaRPr lang="en-ZA"/>
        </a:p>
      </dgm:t>
    </dgm:pt>
    <dgm:pt modelId="{67A6CCCE-F5BD-42A6-ADAA-3276691B1AF3}" type="pres">
      <dgm:prSet presAssocID="{AB052BE6-0700-4FDB-8EE8-A12619894D02}" presName="composite" presStyleCnt="0"/>
      <dgm:spPr/>
      <dgm:t>
        <a:bodyPr/>
        <a:lstStyle/>
        <a:p>
          <a:endParaRPr lang="en-ZA"/>
        </a:p>
      </dgm:t>
    </dgm:pt>
    <dgm:pt modelId="{956575CD-46F6-44A0-AB52-DC22B9E1641E}" type="pres">
      <dgm:prSet presAssocID="{AB052BE6-0700-4FDB-8EE8-A12619894D02}" presName="parentText" presStyleLbl="alignNode1" presStyleIdx="4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82A81B7F-67F6-4A35-8D7B-20210BC4907C}" type="pres">
      <dgm:prSet presAssocID="{AB052BE6-0700-4FDB-8EE8-A12619894D02}" presName="descendantText" presStyleLbl="alignAcc1" presStyleIdx="4" presStyleCnt="7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A799C259-D761-4D6E-93D5-EA88667726EC}" type="pres">
      <dgm:prSet presAssocID="{6EF4E029-43B8-4136-BC3A-D96AB9CDC266}" presName="sp" presStyleCnt="0"/>
      <dgm:spPr/>
      <dgm:t>
        <a:bodyPr/>
        <a:lstStyle/>
        <a:p>
          <a:endParaRPr lang="en-ZA"/>
        </a:p>
      </dgm:t>
    </dgm:pt>
    <dgm:pt modelId="{7515F40B-5B7E-420C-84AA-6B5F8168C089}" type="pres">
      <dgm:prSet presAssocID="{43D97925-9472-48D0-BC57-E471F86BEDEE}" presName="composite" presStyleCnt="0"/>
      <dgm:spPr/>
      <dgm:t>
        <a:bodyPr/>
        <a:lstStyle/>
        <a:p>
          <a:endParaRPr lang="en-ZA"/>
        </a:p>
      </dgm:t>
    </dgm:pt>
    <dgm:pt modelId="{B58EF12E-D8ED-4CF4-9A6A-0840F37D8BB1}" type="pres">
      <dgm:prSet presAssocID="{43D97925-9472-48D0-BC57-E471F86BEDEE}" presName="parentText" presStyleLbl="alignNode1" presStyleIdx="5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77DE9F17-80D8-49C1-AF15-3DF46836FD0B}" type="pres">
      <dgm:prSet presAssocID="{43D97925-9472-48D0-BC57-E471F86BEDEE}" presName="descendantText" presStyleLbl="alignAcc1" presStyleIdx="5" presStyleCnt="7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06B8B87B-B75A-4B72-B9D0-ADBA191CA4E6}" type="pres">
      <dgm:prSet presAssocID="{83BEE33D-545F-4226-819C-06AB370C84E6}" presName="sp" presStyleCnt="0"/>
      <dgm:spPr/>
      <dgm:t>
        <a:bodyPr/>
        <a:lstStyle/>
        <a:p>
          <a:endParaRPr lang="en-ZA"/>
        </a:p>
      </dgm:t>
    </dgm:pt>
    <dgm:pt modelId="{5219A877-43EB-43E8-BCA3-D41803B9E641}" type="pres">
      <dgm:prSet presAssocID="{0D6D9A7C-A519-49DD-AC7A-9984361D5CC1}" presName="composite" presStyleCnt="0"/>
      <dgm:spPr/>
      <dgm:t>
        <a:bodyPr/>
        <a:lstStyle/>
        <a:p>
          <a:endParaRPr lang="en-ZA"/>
        </a:p>
      </dgm:t>
    </dgm:pt>
    <dgm:pt modelId="{C585F0BC-C759-428A-BC91-676683F3D30C}" type="pres">
      <dgm:prSet presAssocID="{0D6D9A7C-A519-49DD-AC7A-9984361D5CC1}" presName="parentText" presStyleLbl="alignNode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D25DE57C-5821-4051-9B2E-282C3751BDDA}" type="pres">
      <dgm:prSet presAssocID="{0D6D9A7C-A519-49DD-AC7A-9984361D5CC1}" presName="descendantText" presStyleLbl="alignAcc1" presStyleIdx="6" presStyleCnt="7" custLinFactNeighborX="372" custLinFactNeighborY="11839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</dgm:ptLst>
  <dgm:cxnLst>
    <dgm:cxn modelId="{75DE543F-768D-4935-9C5F-165AE520E773}" type="presOf" srcId="{0D6D9A7C-A519-49DD-AC7A-9984361D5CC1}" destId="{C585F0BC-C759-428A-BC91-676683F3D30C}" srcOrd="0" destOrd="0" presId="urn:microsoft.com/office/officeart/2005/8/layout/chevron2"/>
    <dgm:cxn modelId="{0C5A002D-480C-4A54-9B7C-DC1ED252B1D8}" srcId="{3031C2CB-057C-490B-8D68-6B537AF7960E}" destId="{AB052BE6-0700-4FDB-8EE8-A12619894D02}" srcOrd="4" destOrd="0" parTransId="{AAF8034A-92AC-4DBF-BE96-CFC444E39065}" sibTransId="{6EF4E029-43B8-4136-BC3A-D96AB9CDC266}"/>
    <dgm:cxn modelId="{0730B281-8A3E-4EE3-ADE8-7E99277DC636}" srcId="{081BB1A3-0B04-4821-8FA5-AD8A9B01F172}" destId="{480A5966-2264-40D1-9829-462986A8C64A}" srcOrd="0" destOrd="0" parTransId="{4B31ED19-1304-4763-AAB5-48CE1E082604}" sibTransId="{9F06A018-78A5-441C-9CB5-C8856B73C616}"/>
    <dgm:cxn modelId="{B9E3B7C7-52F8-464D-A134-4E352E4078F6}" srcId="{E7B80EDB-F99F-40E6-B19F-0FC9463C59EF}" destId="{704BECBD-CBF8-4603-88E0-90941F118FBA}" srcOrd="0" destOrd="0" parTransId="{82A91D55-4836-45A3-BBC6-0EF5D8CFB3E9}" sibTransId="{089B43C8-FBB0-4BFD-A897-A79573F06405}"/>
    <dgm:cxn modelId="{FC2EFD78-B93A-4571-9A40-86B825CA8E5F}" type="presOf" srcId="{413ABF0A-E948-49D6-8EF0-5D8ADCE8C452}" destId="{B1426145-064B-4CA3-95E1-8C68CF5D29CB}" srcOrd="0" destOrd="0" presId="urn:microsoft.com/office/officeart/2005/8/layout/chevron2"/>
    <dgm:cxn modelId="{F832EFB3-D05E-4075-928A-A9BF13C2815D}" srcId="{B65BB878-04D9-43AD-BFF9-3C95FCAB2139}" destId="{413ABF0A-E948-49D6-8EF0-5D8ADCE8C452}" srcOrd="0" destOrd="0" parTransId="{B4F6B51E-005E-4761-8AC5-11F2F38ACFA9}" sibTransId="{5137180B-71DA-4580-8967-AF7AA40E7DCF}"/>
    <dgm:cxn modelId="{D6724328-923A-4AAD-B64E-9404B68F510B}" srcId="{3031C2CB-057C-490B-8D68-6B537AF7960E}" destId="{08172F5E-98F0-4EF3-B4FA-2D285BA10E35}" srcOrd="2" destOrd="0" parTransId="{BDAB53A7-96BF-413D-A73B-DD32F0BFAD2B}" sibTransId="{EFBCD23F-68E6-44CA-9DD7-D973DF5E688D}"/>
    <dgm:cxn modelId="{54CEFDEF-C5F0-4B9D-977A-ACFA09DE6219}" srcId="{AB052BE6-0700-4FDB-8EE8-A12619894D02}" destId="{73C9BDAC-9778-4699-99D0-44B46A4831A0}" srcOrd="0" destOrd="0" parTransId="{F07400D4-EEA9-44EC-9B3E-4CD8A7AB3CBB}" sibTransId="{B9CC1F2A-7AB1-4724-AB0F-1A7EBFAFA46C}"/>
    <dgm:cxn modelId="{7A75B888-87FC-4BFC-9114-189864CC5705}" type="presOf" srcId="{081BB1A3-0B04-4821-8FA5-AD8A9B01F172}" destId="{01C82FFA-655F-41B5-BDF2-45CF6DDF4BD1}" srcOrd="0" destOrd="0" presId="urn:microsoft.com/office/officeart/2005/8/layout/chevron2"/>
    <dgm:cxn modelId="{6A4F41E1-9C9B-4A9B-A713-805822CE4C07}" type="presOf" srcId="{73C9BDAC-9778-4699-99D0-44B46A4831A0}" destId="{82A81B7F-67F6-4A35-8D7B-20210BC4907C}" srcOrd="0" destOrd="0" presId="urn:microsoft.com/office/officeart/2005/8/layout/chevron2"/>
    <dgm:cxn modelId="{46864538-1606-4B04-960B-4BEBEA44AE52}" type="presOf" srcId="{43D97925-9472-48D0-BC57-E471F86BEDEE}" destId="{B58EF12E-D8ED-4CF4-9A6A-0840F37D8BB1}" srcOrd="0" destOrd="0" presId="urn:microsoft.com/office/officeart/2005/8/layout/chevron2"/>
    <dgm:cxn modelId="{85D8EEC7-DF1A-4B73-AAEB-7750148E8BB2}" srcId="{3031C2CB-057C-490B-8D68-6B537AF7960E}" destId="{E7B80EDB-F99F-40E6-B19F-0FC9463C59EF}" srcOrd="1" destOrd="0" parTransId="{11EE2C33-A7D6-492B-B67C-528F61E34321}" sibTransId="{00650A3D-28E3-4F11-9445-DCCF3019A44A}"/>
    <dgm:cxn modelId="{FB69A826-4816-446E-B3E6-63BD52FAF348}" type="presOf" srcId="{08172F5E-98F0-4EF3-B4FA-2D285BA10E35}" destId="{BCE0F66D-6BE2-4FB0-A2F0-56A98D83EC96}" srcOrd="0" destOrd="0" presId="urn:microsoft.com/office/officeart/2005/8/layout/chevron2"/>
    <dgm:cxn modelId="{D74E6D79-A9F6-4682-9771-A625EF8C8B72}" type="presOf" srcId="{B094A091-B74F-48A9-94D2-1E4309ED8E39}" destId="{D25DE57C-5821-4051-9B2E-282C3751BDDA}" srcOrd="0" destOrd="0" presId="urn:microsoft.com/office/officeart/2005/8/layout/chevron2"/>
    <dgm:cxn modelId="{74D65697-19EB-4FB9-9C6A-829E84C86A8C}" srcId="{3031C2CB-057C-490B-8D68-6B537AF7960E}" destId="{43D97925-9472-48D0-BC57-E471F86BEDEE}" srcOrd="5" destOrd="0" parTransId="{C1F77B56-CFCF-4129-BBA2-118171D5632D}" sibTransId="{83BEE33D-545F-4226-819C-06AB370C84E6}"/>
    <dgm:cxn modelId="{276BC83F-69EC-4BCB-A813-39C870D7CA2E}" srcId="{3031C2CB-057C-490B-8D68-6B537AF7960E}" destId="{081BB1A3-0B04-4821-8FA5-AD8A9B01F172}" srcOrd="3" destOrd="0" parTransId="{999FFE81-A383-4430-A8DA-D297E76F764D}" sibTransId="{FC026F8C-56B8-4FE2-A0E8-DDD07084F94E}"/>
    <dgm:cxn modelId="{F402EAA8-8773-4B31-928C-45825A529A91}" srcId="{0D6D9A7C-A519-49DD-AC7A-9984361D5CC1}" destId="{B094A091-B74F-48A9-94D2-1E4309ED8E39}" srcOrd="0" destOrd="0" parTransId="{059F01D8-E5FE-4E21-B110-7CAB01DBD72D}" sibTransId="{8AFE314F-E899-4B5F-B7BC-ACDEF8DA23E3}"/>
    <dgm:cxn modelId="{C82C385C-8717-4DE0-8D47-E6BC0AF19A6E}" type="presOf" srcId="{480A5966-2264-40D1-9829-462986A8C64A}" destId="{D152D9D8-BFFE-4B28-BCBA-71F0A797AD27}" srcOrd="0" destOrd="0" presId="urn:microsoft.com/office/officeart/2005/8/layout/chevron2"/>
    <dgm:cxn modelId="{856EE4D2-0EA8-44FD-868C-17CDFC0DF3E4}" srcId="{3031C2CB-057C-490B-8D68-6B537AF7960E}" destId="{B65BB878-04D9-43AD-BFF9-3C95FCAB2139}" srcOrd="0" destOrd="0" parTransId="{2480C90B-2B0F-4580-91BB-E38187EDE4EF}" sibTransId="{52F36404-F3D3-4D8B-A760-6C5AEC0A79E9}"/>
    <dgm:cxn modelId="{DC8FE273-9172-45A5-B6EC-3B47FDB1743D}" type="presOf" srcId="{E7B80EDB-F99F-40E6-B19F-0FC9463C59EF}" destId="{C35193C3-FC03-448B-AC08-4C4BA13B5572}" srcOrd="0" destOrd="0" presId="urn:microsoft.com/office/officeart/2005/8/layout/chevron2"/>
    <dgm:cxn modelId="{1B35EE62-E395-47A1-9424-19BAE25C86CA}" type="presOf" srcId="{AB052BE6-0700-4FDB-8EE8-A12619894D02}" destId="{956575CD-46F6-44A0-AB52-DC22B9E1641E}" srcOrd="0" destOrd="0" presId="urn:microsoft.com/office/officeart/2005/8/layout/chevron2"/>
    <dgm:cxn modelId="{B951E3AD-225B-49A2-B1CF-595A89C5B549}" srcId="{08172F5E-98F0-4EF3-B4FA-2D285BA10E35}" destId="{A2BE5F3F-DF4B-4B72-8CE2-2F1C732A1958}" srcOrd="0" destOrd="0" parTransId="{BE6D895D-5970-4929-ABC9-8EAB6F7F788E}" sibTransId="{B2FF50FB-8A69-40CD-9E2B-A345420DD59B}"/>
    <dgm:cxn modelId="{28F4A323-9D5C-40FF-A0A4-392704E8AA26}" srcId="{43D97925-9472-48D0-BC57-E471F86BEDEE}" destId="{70EF33A2-6328-4C85-8AA9-C660C7F237C2}" srcOrd="0" destOrd="0" parTransId="{57640810-D8F2-4597-8B19-EC1532311B7A}" sibTransId="{904BEB30-E651-42BA-9C6C-62A600F4F1BA}"/>
    <dgm:cxn modelId="{5C1C00CB-9AA4-4195-893B-833D55F643E0}" type="presOf" srcId="{70EF33A2-6328-4C85-8AA9-C660C7F237C2}" destId="{77DE9F17-80D8-49C1-AF15-3DF46836FD0B}" srcOrd="0" destOrd="0" presId="urn:microsoft.com/office/officeart/2005/8/layout/chevron2"/>
    <dgm:cxn modelId="{037B3E44-16E7-4D30-8A15-F678994D83ED}" type="presOf" srcId="{A2BE5F3F-DF4B-4B72-8CE2-2F1C732A1958}" destId="{777336B3-B63D-425F-B355-4EC0CF5FD628}" srcOrd="0" destOrd="0" presId="urn:microsoft.com/office/officeart/2005/8/layout/chevron2"/>
    <dgm:cxn modelId="{1EF31F07-734D-4A08-A4BB-1B6DD87AFA1C}" type="presOf" srcId="{704BECBD-CBF8-4603-88E0-90941F118FBA}" destId="{323DC0E4-888A-45CD-9E8E-CEB0E931BE1E}" srcOrd="0" destOrd="0" presId="urn:microsoft.com/office/officeart/2005/8/layout/chevron2"/>
    <dgm:cxn modelId="{3084807C-76F0-42ED-9264-EAAE21CA6828}" type="presOf" srcId="{3031C2CB-057C-490B-8D68-6B537AF7960E}" destId="{38A4B8E8-C343-402F-A259-EDA1E1707F35}" srcOrd="0" destOrd="0" presId="urn:microsoft.com/office/officeart/2005/8/layout/chevron2"/>
    <dgm:cxn modelId="{198035C2-2E77-4759-B712-1404CFA17497}" type="presOf" srcId="{B65BB878-04D9-43AD-BFF9-3C95FCAB2139}" destId="{758A0AFE-1CB5-4C69-80B9-245238FBBC1F}" srcOrd="0" destOrd="0" presId="urn:microsoft.com/office/officeart/2005/8/layout/chevron2"/>
    <dgm:cxn modelId="{B6FCD5C0-7163-49C1-A62A-36C18BBE1B91}" srcId="{3031C2CB-057C-490B-8D68-6B537AF7960E}" destId="{0D6D9A7C-A519-49DD-AC7A-9984361D5CC1}" srcOrd="6" destOrd="0" parTransId="{D99A407D-3A95-48DF-83D5-DC7D58B8B278}" sibTransId="{8B4CD62B-4F6D-4D0A-86BC-C02A22C0D060}"/>
    <dgm:cxn modelId="{B59B8548-8F99-4A01-8CDA-510C3C20D22D}" type="presParOf" srcId="{38A4B8E8-C343-402F-A259-EDA1E1707F35}" destId="{2490549C-C63C-4792-8DFA-75A16ABEA071}" srcOrd="0" destOrd="0" presId="urn:microsoft.com/office/officeart/2005/8/layout/chevron2"/>
    <dgm:cxn modelId="{BB287E93-A6DF-4792-9E3A-061A3607E644}" type="presParOf" srcId="{2490549C-C63C-4792-8DFA-75A16ABEA071}" destId="{758A0AFE-1CB5-4C69-80B9-245238FBBC1F}" srcOrd="0" destOrd="0" presId="urn:microsoft.com/office/officeart/2005/8/layout/chevron2"/>
    <dgm:cxn modelId="{43208D74-99CE-4F87-B14C-C3E0B6ACA8C2}" type="presParOf" srcId="{2490549C-C63C-4792-8DFA-75A16ABEA071}" destId="{B1426145-064B-4CA3-95E1-8C68CF5D29CB}" srcOrd="1" destOrd="0" presId="urn:microsoft.com/office/officeart/2005/8/layout/chevron2"/>
    <dgm:cxn modelId="{F602417B-F565-4933-9134-066F839B9B9F}" type="presParOf" srcId="{38A4B8E8-C343-402F-A259-EDA1E1707F35}" destId="{6484E94D-5343-427F-994D-EE85EC9E1B27}" srcOrd="1" destOrd="0" presId="urn:microsoft.com/office/officeart/2005/8/layout/chevron2"/>
    <dgm:cxn modelId="{FE63F47D-7511-4386-87A9-CF7F7607E177}" type="presParOf" srcId="{38A4B8E8-C343-402F-A259-EDA1E1707F35}" destId="{0479FBFE-EEBE-48C1-AE41-3CB97BE7BFF2}" srcOrd="2" destOrd="0" presId="urn:microsoft.com/office/officeart/2005/8/layout/chevron2"/>
    <dgm:cxn modelId="{A0570A61-0FDF-487D-839F-682BA9CC0A31}" type="presParOf" srcId="{0479FBFE-EEBE-48C1-AE41-3CB97BE7BFF2}" destId="{C35193C3-FC03-448B-AC08-4C4BA13B5572}" srcOrd="0" destOrd="0" presId="urn:microsoft.com/office/officeart/2005/8/layout/chevron2"/>
    <dgm:cxn modelId="{09F69395-7E70-4527-A8B8-9DC59A23C029}" type="presParOf" srcId="{0479FBFE-EEBE-48C1-AE41-3CB97BE7BFF2}" destId="{323DC0E4-888A-45CD-9E8E-CEB0E931BE1E}" srcOrd="1" destOrd="0" presId="urn:microsoft.com/office/officeart/2005/8/layout/chevron2"/>
    <dgm:cxn modelId="{CF13C41A-B0AE-4BF1-BC30-AF72092C84FD}" type="presParOf" srcId="{38A4B8E8-C343-402F-A259-EDA1E1707F35}" destId="{E96BEFF8-CB81-4649-A244-FA6DB9CCA559}" srcOrd="3" destOrd="0" presId="urn:microsoft.com/office/officeart/2005/8/layout/chevron2"/>
    <dgm:cxn modelId="{94B8BD28-ADD8-4875-9F59-C3C6C1940B7B}" type="presParOf" srcId="{38A4B8E8-C343-402F-A259-EDA1E1707F35}" destId="{B9C1A669-B6DD-40A1-A558-316E70701C0F}" srcOrd="4" destOrd="0" presId="urn:microsoft.com/office/officeart/2005/8/layout/chevron2"/>
    <dgm:cxn modelId="{400A8D1E-216A-479C-9E92-582B7B54C5B7}" type="presParOf" srcId="{B9C1A669-B6DD-40A1-A558-316E70701C0F}" destId="{BCE0F66D-6BE2-4FB0-A2F0-56A98D83EC96}" srcOrd="0" destOrd="0" presId="urn:microsoft.com/office/officeart/2005/8/layout/chevron2"/>
    <dgm:cxn modelId="{C8075475-3CD8-4EE1-BB10-0FF5B84917D5}" type="presParOf" srcId="{B9C1A669-B6DD-40A1-A558-316E70701C0F}" destId="{777336B3-B63D-425F-B355-4EC0CF5FD628}" srcOrd="1" destOrd="0" presId="urn:microsoft.com/office/officeart/2005/8/layout/chevron2"/>
    <dgm:cxn modelId="{1C69C6A8-1976-498F-B02B-1C9A1372C2DD}" type="presParOf" srcId="{38A4B8E8-C343-402F-A259-EDA1E1707F35}" destId="{5CE4EEF7-3569-4962-B426-8979CDDF8CCD}" srcOrd="5" destOrd="0" presId="urn:microsoft.com/office/officeart/2005/8/layout/chevron2"/>
    <dgm:cxn modelId="{AE85DE54-D8A4-4479-A377-A967573EA2C4}" type="presParOf" srcId="{38A4B8E8-C343-402F-A259-EDA1E1707F35}" destId="{ECC4440B-4CAE-4B2C-A4A8-93F568A33F40}" srcOrd="6" destOrd="0" presId="urn:microsoft.com/office/officeart/2005/8/layout/chevron2"/>
    <dgm:cxn modelId="{55CC9C43-3F01-4212-8AB2-EAFF07B82775}" type="presParOf" srcId="{ECC4440B-4CAE-4B2C-A4A8-93F568A33F40}" destId="{01C82FFA-655F-41B5-BDF2-45CF6DDF4BD1}" srcOrd="0" destOrd="0" presId="urn:microsoft.com/office/officeart/2005/8/layout/chevron2"/>
    <dgm:cxn modelId="{7256AD6D-25F0-4291-920F-05336656EF05}" type="presParOf" srcId="{ECC4440B-4CAE-4B2C-A4A8-93F568A33F40}" destId="{D152D9D8-BFFE-4B28-BCBA-71F0A797AD27}" srcOrd="1" destOrd="0" presId="urn:microsoft.com/office/officeart/2005/8/layout/chevron2"/>
    <dgm:cxn modelId="{770F4971-CCC8-4527-BFD4-30623A917B54}" type="presParOf" srcId="{38A4B8E8-C343-402F-A259-EDA1E1707F35}" destId="{6032E2F2-B090-4330-AFC7-60F02D48CD4D}" srcOrd="7" destOrd="0" presId="urn:microsoft.com/office/officeart/2005/8/layout/chevron2"/>
    <dgm:cxn modelId="{A983FEEE-7211-4F3A-8335-A09EED978E5A}" type="presParOf" srcId="{38A4B8E8-C343-402F-A259-EDA1E1707F35}" destId="{67A6CCCE-F5BD-42A6-ADAA-3276691B1AF3}" srcOrd="8" destOrd="0" presId="urn:microsoft.com/office/officeart/2005/8/layout/chevron2"/>
    <dgm:cxn modelId="{F0DCBF8B-95D1-4894-B43C-BB82875A3EE0}" type="presParOf" srcId="{67A6CCCE-F5BD-42A6-ADAA-3276691B1AF3}" destId="{956575CD-46F6-44A0-AB52-DC22B9E1641E}" srcOrd="0" destOrd="0" presId="urn:microsoft.com/office/officeart/2005/8/layout/chevron2"/>
    <dgm:cxn modelId="{1CAEC9FD-3040-42B5-8C3C-C194DF9B94A3}" type="presParOf" srcId="{67A6CCCE-F5BD-42A6-ADAA-3276691B1AF3}" destId="{82A81B7F-67F6-4A35-8D7B-20210BC4907C}" srcOrd="1" destOrd="0" presId="urn:microsoft.com/office/officeart/2005/8/layout/chevron2"/>
    <dgm:cxn modelId="{79C229A8-D6DA-4E9F-88E5-D2AFAE533888}" type="presParOf" srcId="{38A4B8E8-C343-402F-A259-EDA1E1707F35}" destId="{A799C259-D761-4D6E-93D5-EA88667726EC}" srcOrd="9" destOrd="0" presId="urn:microsoft.com/office/officeart/2005/8/layout/chevron2"/>
    <dgm:cxn modelId="{505EB5F6-640D-4B21-A4F6-1468AFC46EA4}" type="presParOf" srcId="{38A4B8E8-C343-402F-A259-EDA1E1707F35}" destId="{7515F40B-5B7E-420C-84AA-6B5F8168C089}" srcOrd="10" destOrd="0" presId="urn:microsoft.com/office/officeart/2005/8/layout/chevron2"/>
    <dgm:cxn modelId="{301535B7-1F43-46D9-9DE1-66858DFA03BD}" type="presParOf" srcId="{7515F40B-5B7E-420C-84AA-6B5F8168C089}" destId="{B58EF12E-D8ED-4CF4-9A6A-0840F37D8BB1}" srcOrd="0" destOrd="0" presId="urn:microsoft.com/office/officeart/2005/8/layout/chevron2"/>
    <dgm:cxn modelId="{971ADCC1-9934-4163-9FB4-23787CE6243A}" type="presParOf" srcId="{7515F40B-5B7E-420C-84AA-6B5F8168C089}" destId="{77DE9F17-80D8-49C1-AF15-3DF46836FD0B}" srcOrd="1" destOrd="0" presId="urn:microsoft.com/office/officeart/2005/8/layout/chevron2"/>
    <dgm:cxn modelId="{0F7DF8EA-904A-4B4E-841C-93C0BE1F78AB}" type="presParOf" srcId="{38A4B8E8-C343-402F-A259-EDA1E1707F35}" destId="{06B8B87B-B75A-4B72-B9D0-ADBA191CA4E6}" srcOrd="11" destOrd="0" presId="urn:microsoft.com/office/officeart/2005/8/layout/chevron2"/>
    <dgm:cxn modelId="{AE2EA0C7-BA7C-485E-8197-6FD617AEC6F4}" type="presParOf" srcId="{38A4B8E8-C343-402F-A259-EDA1E1707F35}" destId="{5219A877-43EB-43E8-BCA3-D41803B9E641}" srcOrd="12" destOrd="0" presId="urn:microsoft.com/office/officeart/2005/8/layout/chevron2"/>
    <dgm:cxn modelId="{ADE041B0-9F4D-4951-ACC0-6A7EC2AE431D}" type="presParOf" srcId="{5219A877-43EB-43E8-BCA3-D41803B9E641}" destId="{C585F0BC-C759-428A-BC91-676683F3D30C}" srcOrd="0" destOrd="0" presId="urn:microsoft.com/office/officeart/2005/8/layout/chevron2"/>
    <dgm:cxn modelId="{981C5963-CA50-4E20-A446-9451EE832428}" type="presParOf" srcId="{5219A877-43EB-43E8-BCA3-D41803B9E641}" destId="{D25DE57C-5821-4051-9B2E-282C3751BDD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88DBA2E-7178-49DF-A19E-5968FDCADDBC}" type="doc">
      <dgm:prSet loTypeId="urn:microsoft.com/office/officeart/2005/8/layout/chevron2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ZA"/>
        </a:p>
      </dgm:t>
    </dgm:pt>
    <dgm:pt modelId="{7C079763-B4BE-41B1-9532-80206BCA4D42}">
      <dgm:prSet custT="1"/>
      <dgm:spPr/>
      <dgm:t>
        <a:bodyPr/>
        <a:lstStyle/>
        <a:p>
          <a:pPr rtl="0"/>
          <a:r>
            <a:rPr lang="en-ZA" sz="1500" b="1" smtClean="0"/>
            <a:t>Inspired Values</a:t>
          </a:r>
          <a:endParaRPr lang="en-ZA" sz="1500" b="1" dirty="0"/>
        </a:p>
      </dgm:t>
    </dgm:pt>
    <dgm:pt modelId="{D0E77EDE-E2D1-4EDB-8387-171DF4EFF531}" type="parTrans" cxnId="{757CE988-5DA0-4338-B0D3-2E97B2283CB2}">
      <dgm:prSet/>
      <dgm:spPr/>
      <dgm:t>
        <a:bodyPr/>
        <a:lstStyle/>
        <a:p>
          <a:endParaRPr lang="en-ZA"/>
        </a:p>
      </dgm:t>
    </dgm:pt>
    <dgm:pt modelId="{E997970B-363F-459B-A7FF-A0C22D408BF1}" type="sibTrans" cxnId="{757CE988-5DA0-4338-B0D3-2E97B2283CB2}">
      <dgm:prSet/>
      <dgm:spPr/>
      <dgm:t>
        <a:bodyPr/>
        <a:lstStyle/>
        <a:p>
          <a:endParaRPr lang="en-ZA"/>
        </a:p>
      </dgm:t>
    </dgm:pt>
    <dgm:pt modelId="{C509811E-7A70-4E2F-8C8C-25142E292D8E}">
      <dgm:prSet custT="1"/>
      <dgm:spPr/>
      <dgm:t>
        <a:bodyPr/>
        <a:lstStyle/>
        <a:p>
          <a:r>
            <a:rPr lang="en-ZA" sz="1500" b="1" baseline="0" smtClean="0"/>
            <a:t>Inspired Action</a:t>
          </a:r>
          <a:endParaRPr lang="en-ZA" sz="1500" b="1" baseline="0" dirty="0"/>
        </a:p>
      </dgm:t>
    </dgm:pt>
    <dgm:pt modelId="{8D5D1B98-C516-43A5-AE05-0FF71854854E}" type="parTrans" cxnId="{1DBE9EA5-EC2B-4CE5-9464-27B2FB15FBDC}">
      <dgm:prSet/>
      <dgm:spPr/>
      <dgm:t>
        <a:bodyPr/>
        <a:lstStyle/>
        <a:p>
          <a:endParaRPr lang="en-ZA"/>
        </a:p>
      </dgm:t>
    </dgm:pt>
    <dgm:pt modelId="{027ED0B1-C193-4A73-B102-0FB156938149}" type="sibTrans" cxnId="{1DBE9EA5-EC2B-4CE5-9464-27B2FB15FBDC}">
      <dgm:prSet/>
      <dgm:spPr/>
      <dgm:t>
        <a:bodyPr/>
        <a:lstStyle/>
        <a:p>
          <a:endParaRPr lang="en-ZA"/>
        </a:p>
      </dgm:t>
    </dgm:pt>
    <dgm:pt modelId="{F4CE8CAD-8E26-4565-8FAF-E2551FBFE1F9}">
      <dgm:prSet custT="1"/>
      <dgm:spPr/>
      <dgm:t>
        <a:bodyPr/>
        <a:lstStyle/>
        <a:p>
          <a:pPr rtl="0"/>
          <a:r>
            <a:rPr lang="en-ZA" sz="2400" b="1" dirty="0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Greater </a:t>
          </a:r>
          <a:r>
            <a:rPr lang="en-ZA" sz="2400" b="1" dirty="0" smtClean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Productivity</a:t>
          </a:r>
          <a:r>
            <a:rPr lang="en-ZA" sz="2400" b="1" dirty="0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and Higher </a:t>
          </a:r>
          <a:r>
            <a:rPr lang="en-ZA" sz="24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Innovation</a:t>
          </a:r>
          <a:endParaRPr lang="en-ZA" sz="2400" dirty="0">
            <a:solidFill>
              <a:srgbClr val="0000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9AC7D9F-5429-4C21-AC47-EFF6F007ECB0}" type="parTrans" cxnId="{FDBCE424-EC4E-4031-9BCC-895454258F26}">
      <dgm:prSet/>
      <dgm:spPr/>
      <dgm:t>
        <a:bodyPr/>
        <a:lstStyle/>
        <a:p>
          <a:endParaRPr lang="en-ZA"/>
        </a:p>
      </dgm:t>
    </dgm:pt>
    <dgm:pt modelId="{E9D63228-2870-4C04-BBBE-9DE87AD14D2D}" type="sibTrans" cxnId="{FDBCE424-EC4E-4031-9BCC-895454258F26}">
      <dgm:prSet/>
      <dgm:spPr/>
      <dgm:t>
        <a:bodyPr/>
        <a:lstStyle/>
        <a:p>
          <a:endParaRPr lang="en-ZA"/>
        </a:p>
      </dgm:t>
    </dgm:pt>
    <dgm:pt modelId="{008F9714-2BDF-4FEE-BACE-455114E1F3A2}">
      <dgm:prSet custT="1"/>
      <dgm:spPr/>
      <dgm:t>
        <a:bodyPr/>
        <a:lstStyle/>
        <a:p>
          <a:pPr rtl="0"/>
          <a:r>
            <a:rPr lang="en-ZA" sz="1500" b="1" smtClean="0"/>
            <a:t>Inspired Results</a:t>
          </a:r>
          <a:endParaRPr lang="en-ZA" sz="1500" b="1" dirty="0"/>
        </a:p>
      </dgm:t>
    </dgm:pt>
    <dgm:pt modelId="{EC6A1626-6E1A-49D3-B884-038024BCF8BF}" type="parTrans" cxnId="{F2DA5EB7-11B6-4751-97E7-A591A8EDCB36}">
      <dgm:prSet/>
      <dgm:spPr/>
      <dgm:t>
        <a:bodyPr/>
        <a:lstStyle/>
        <a:p>
          <a:endParaRPr lang="en-ZA"/>
        </a:p>
      </dgm:t>
    </dgm:pt>
    <dgm:pt modelId="{D0FE6426-FF97-4B10-BC09-D9E29CBE3B45}" type="sibTrans" cxnId="{F2DA5EB7-11B6-4751-97E7-A591A8EDCB36}">
      <dgm:prSet/>
      <dgm:spPr/>
      <dgm:t>
        <a:bodyPr/>
        <a:lstStyle/>
        <a:p>
          <a:endParaRPr lang="en-ZA"/>
        </a:p>
      </dgm:t>
    </dgm:pt>
    <dgm:pt modelId="{0A02C8C1-0CD8-416B-BE43-E97AE327BEBC}">
      <dgm:prSet custT="1"/>
      <dgm:spPr/>
      <dgm:t>
        <a:bodyPr/>
        <a:lstStyle/>
        <a:p>
          <a:r>
            <a:rPr lang="en-ZA" sz="2400" b="1" dirty="0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Better Products and Services</a:t>
          </a:r>
          <a:endParaRPr lang="en-ZA" sz="2400" b="1" dirty="0">
            <a:solidFill>
              <a:srgbClr val="000066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7F18090-6B24-44BB-B3DA-91AA97429103}" type="parTrans" cxnId="{D004CA97-6739-4A3F-B98B-E1D61E04B15B}">
      <dgm:prSet/>
      <dgm:spPr/>
      <dgm:t>
        <a:bodyPr/>
        <a:lstStyle/>
        <a:p>
          <a:endParaRPr lang="en-ZA"/>
        </a:p>
      </dgm:t>
    </dgm:pt>
    <dgm:pt modelId="{CFE87BB3-D77B-4305-8E84-6A3A4FBD2AC8}" type="sibTrans" cxnId="{D004CA97-6739-4A3F-B98B-E1D61E04B15B}">
      <dgm:prSet/>
      <dgm:spPr/>
      <dgm:t>
        <a:bodyPr/>
        <a:lstStyle/>
        <a:p>
          <a:endParaRPr lang="en-ZA"/>
        </a:p>
      </dgm:t>
    </dgm:pt>
    <dgm:pt modelId="{658646A0-A310-4163-99DA-D8FC40646089}">
      <dgm:prSet custT="1"/>
      <dgm:spPr/>
      <dgm:t>
        <a:bodyPr/>
        <a:lstStyle/>
        <a:p>
          <a:r>
            <a:rPr lang="en-ZA" sz="2400" b="1" dirty="0" smtClean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Sustainable Competitive Advantage</a:t>
          </a:r>
          <a:endParaRPr lang="en-ZA" sz="2400" b="1" dirty="0">
            <a:solidFill>
              <a:srgbClr val="FF99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88DBA49-5B67-49A6-8438-B40DCDC7353A}" type="parTrans" cxnId="{56A1179C-3280-4AC6-ACC9-D468F676394C}">
      <dgm:prSet/>
      <dgm:spPr/>
      <dgm:t>
        <a:bodyPr/>
        <a:lstStyle/>
        <a:p>
          <a:endParaRPr lang="en-ZA"/>
        </a:p>
      </dgm:t>
    </dgm:pt>
    <dgm:pt modelId="{2A9155A1-1DCF-48BF-868E-56250AE21E95}" type="sibTrans" cxnId="{56A1179C-3280-4AC6-ACC9-D468F676394C}">
      <dgm:prSet/>
      <dgm:spPr/>
      <dgm:t>
        <a:bodyPr/>
        <a:lstStyle/>
        <a:p>
          <a:endParaRPr lang="en-ZA"/>
        </a:p>
      </dgm:t>
    </dgm:pt>
    <dgm:pt modelId="{02849775-88A0-4205-BFE4-85981FF743CC}">
      <dgm:prSet custT="1"/>
      <dgm:spPr/>
      <dgm:t>
        <a:bodyPr/>
        <a:lstStyle/>
        <a:p>
          <a:r>
            <a:rPr lang="en-ZA" sz="1500" b="1" dirty="0" smtClean="0">
              <a:solidFill>
                <a:srgbClr val="FF9900"/>
              </a:solidFill>
            </a:rPr>
            <a:t>Inspired Capital</a:t>
          </a:r>
          <a:endParaRPr lang="en-ZA" sz="1500" b="1" dirty="0">
            <a:solidFill>
              <a:srgbClr val="FF9900"/>
            </a:solidFill>
          </a:endParaRPr>
        </a:p>
      </dgm:t>
    </dgm:pt>
    <dgm:pt modelId="{6E92C397-194A-48A5-8174-C87F739B013B}" type="parTrans" cxnId="{A7933E4D-361A-4EED-9AC0-43203EA4D521}">
      <dgm:prSet/>
      <dgm:spPr/>
      <dgm:t>
        <a:bodyPr/>
        <a:lstStyle/>
        <a:p>
          <a:endParaRPr lang="en-ZA"/>
        </a:p>
      </dgm:t>
    </dgm:pt>
    <dgm:pt modelId="{44B5D38B-4F88-45A4-AA35-5AB3434BA4CD}" type="sibTrans" cxnId="{A7933E4D-361A-4EED-9AC0-43203EA4D521}">
      <dgm:prSet/>
      <dgm:spPr/>
      <dgm:t>
        <a:bodyPr/>
        <a:lstStyle/>
        <a:p>
          <a:endParaRPr lang="en-ZA"/>
        </a:p>
      </dgm:t>
    </dgm:pt>
    <dgm:pt modelId="{8CF5C87F-E8BD-4BED-9D00-0E23AA4F304C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ZA" sz="2400" b="1" baseline="0" dirty="0" smtClean="0">
              <a:solidFill>
                <a:srgbClr val="000066"/>
              </a:solidFill>
            </a:rPr>
            <a:t> </a:t>
          </a:r>
          <a:r>
            <a:rPr lang="en-ZA" sz="2000" b="1" baseline="0" dirty="0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Inspired Corporate Culture</a:t>
          </a:r>
          <a:endParaRPr lang="en-ZA" sz="2000" b="1" baseline="0" dirty="0">
            <a:solidFill>
              <a:srgbClr val="000066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476CC5B-426D-4B04-83E1-1893F5493B30}" type="parTrans" cxnId="{37BFBB8C-5ADD-4D09-919D-3E50C599E79C}">
      <dgm:prSet/>
      <dgm:spPr/>
      <dgm:t>
        <a:bodyPr/>
        <a:lstStyle/>
        <a:p>
          <a:endParaRPr lang="en-ZA"/>
        </a:p>
      </dgm:t>
    </dgm:pt>
    <dgm:pt modelId="{1FD35D53-49C6-492D-8719-0E2B3B82A879}" type="sibTrans" cxnId="{37BFBB8C-5ADD-4D09-919D-3E50C599E79C}">
      <dgm:prSet/>
      <dgm:spPr/>
      <dgm:t>
        <a:bodyPr/>
        <a:lstStyle/>
        <a:p>
          <a:endParaRPr lang="en-ZA"/>
        </a:p>
      </dgm:t>
    </dgm:pt>
    <dgm:pt modelId="{530CA63A-E51B-4B82-8F26-7010BA9B4159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ZA" sz="2000" b="1" baseline="0" dirty="0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Happier, More </a:t>
          </a:r>
          <a:r>
            <a:rPr lang="en-ZA" sz="2000" b="1" baseline="0" dirty="0" smtClean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Motivated Employees</a:t>
          </a:r>
          <a:endParaRPr lang="en-ZA" sz="2000" b="1" baseline="0" dirty="0">
            <a:solidFill>
              <a:srgbClr val="0000CC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72635FC-B23C-4B69-9318-4428E7EF1A19}" type="parTrans" cxnId="{82788D10-F4BE-46A1-A68E-73A2BD924D8C}">
      <dgm:prSet/>
      <dgm:spPr/>
      <dgm:t>
        <a:bodyPr/>
        <a:lstStyle/>
        <a:p>
          <a:endParaRPr lang="en-ZA"/>
        </a:p>
      </dgm:t>
    </dgm:pt>
    <dgm:pt modelId="{4AD59D5B-AAB1-420C-B305-97DDB22FCE52}" type="sibTrans" cxnId="{82788D10-F4BE-46A1-A68E-73A2BD924D8C}">
      <dgm:prSet/>
      <dgm:spPr/>
      <dgm:t>
        <a:bodyPr/>
        <a:lstStyle/>
        <a:p>
          <a:endParaRPr lang="en-ZA"/>
        </a:p>
      </dgm:t>
    </dgm:pt>
    <dgm:pt modelId="{119088AE-B5C0-4FD1-93A3-8024BBAA5E94}">
      <dgm:prSet custT="1"/>
      <dgm:spPr/>
      <dgm:t>
        <a:bodyPr/>
        <a:lstStyle/>
        <a:p>
          <a:r>
            <a:rPr lang="en-ZA" sz="2000" b="1" dirty="0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Human, Social, Environmental &amp; Financial Capital and</a:t>
          </a:r>
          <a:br>
            <a:rPr lang="en-ZA" sz="2000" b="1" dirty="0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en-ZA" sz="2000" b="1" dirty="0" smtClean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Whole Wealth </a:t>
          </a:r>
          <a:r>
            <a:rPr lang="en-ZA" sz="2000" b="1" dirty="0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Harmoniously Created for the Organisation, its Direct Stakeholders and Society </a:t>
          </a:r>
          <a:endParaRPr lang="en-ZA" sz="2000" b="1" dirty="0">
            <a:solidFill>
              <a:srgbClr val="000066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DCFAE61-3DAA-4404-A96C-9835FD92F1E9}" type="parTrans" cxnId="{37D4DBE2-BCBF-4DCC-88DA-6656B08BA0BB}">
      <dgm:prSet/>
      <dgm:spPr/>
      <dgm:t>
        <a:bodyPr/>
        <a:lstStyle/>
        <a:p>
          <a:endParaRPr lang="en-ZA"/>
        </a:p>
      </dgm:t>
    </dgm:pt>
    <dgm:pt modelId="{D149976B-6532-428F-BE97-B8C9E7034680}" type="sibTrans" cxnId="{37D4DBE2-BCBF-4DCC-88DA-6656B08BA0BB}">
      <dgm:prSet/>
      <dgm:spPr/>
      <dgm:t>
        <a:bodyPr/>
        <a:lstStyle/>
        <a:p>
          <a:endParaRPr lang="en-ZA"/>
        </a:p>
      </dgm:t>
    </dgm:pt>
    <dgm:pt modelId="{9363BE76-F082-4A3B-91F9-1D2A9745117A}" type="pres">
      <dgm:prSet presAssocID="{088DBA2E-7178-49DF-A19E-5968FDCADDB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ZA"/>
        </a:p>
      </dgm:t>
    </dgm:pt>
    <dgm:pt modelId="{BE701B95-7D01-43B8-829F-297E278620D7}" type="pres">
      <dgm:prSet presAssocID="{7C079763-B4BE-41B1-9532-80206BCA4D42}" presName="composite" presStyleCnt="0"/>
      <dgm:spPr/>
      <dgm:t>
        <a:bodyPr/>
        <a:lstStyle/>
        <a:p>
          <a:endParaRPr lang="en-ZA"/>
        </a:p>
      </dgm:t>
    </dgm:pt>
    <dgm:pt modelId="{9BF3D388-0073-47A1-B7B8-2727359511AC}" type="pres">
      <dgm:prSet presAssocID="{7C079763-B4BE-41B1-9532-80206BCA4D42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E6FFA60A-970E-4B43-950B-92B96F3A7BB3}" type="pres">
      <dgm:prSet presAssocID="{7C079763-B4BE-41B1-9532-80206BCA4D42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D2569B5C-B7AE-41CA-B3E8-BDDE44AD23D1}" type="pres">
      <dgm:prSet presAssocID="{E997970B-363F-459B-A7FF-A0C22D408BF1}" presName="sp" presStyleCnt="0"/>
      <dgm:spPr/>
      <dgm:t>
        <a:bodyPr/>
        <a:lstStyle/>
        <a:p>
          <a:endParaRPr lang="en-ZA"/>
        </a:p>
      </dgm:t>
    </dgm:pt>
    <dgm:pt modelId="{57434C2A-3B1B-44DD-8584-A788BD82462F}" type="pres">
      <dgm:prSet presAssocID="{C509811E-7A70-4E2F-8C8C-25142E292D8E}" presName="composite" presStyleCnt="0"/>
      <dgm:spPr/>
      <dgm:t>
        <a:bodyPr/>
        <a:lstStyle/>
        <a:p>
          <a:endParaRPr lang="en-ZA"/>
        </a:p>
      </dgm:t>
    </dgm:pt>
    <dgm:pt modelId="{2360EFBC-8105-4FC1-834E-B8A1B1BC4E52}" type="pres">
      <dgm:prSet presAssocID="{C509811E-7A70-4E2F-8C8C-25142E292D8E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65CB39ED-67CA-47CF-B5CE-CB3E47FAE748}" type="pres">
      <dgm:prSet presAssocID="{C509811E-7A70-4E2F-8C8C-25142E292D8E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4A02AC30-5D33-4D23-8045-DDF899FE8EE0}" type="pres">
      <dgm:prSet presAssocID="{027ED0B1-C193-4A73-B102-0FB156938149}" presName="sp" presStyleCnt="0"/>
      <dgm:spPr/>
      <dgm:t>
        <a:bodyPr/>
        <a:lstStyle/>
        <a:p>
          <a:endParaRPr lang="en-ZA"/>
        </a:p>
      </dgm:t>
    </dgm:pt>
    <dgm:pt modelId="{016328C1-57F6-4B6C-A2B9-6A7F51DF78CC}" type="pres">
      <dgm:prSet presAssocID="{008F9714-2BDF-4FEE-BACE-455114E1F3A2}" presName="composite" presStyleCnt="0"/>
      <dgm:spPr/>
      <dgm:t>
        <a:bodyPr/>
        <a:lstStyle/>
        <a:p>
          <a:endParaRPr lang="en-ZA"/>
        </a:p>
      </dgm:t>
    </dgm:pt>
    <dgm:pt modelId="{BC4BE14C-E557-4DFE-A528-CF178E5CF9D9}" type="pres">
      <dgm:prSet presAssocID="{008F9714-2BDF-4FEE-BACE-455114E1F3A2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2B96B251-8775-4E6F-974E-CA74B088E01C}" type="pres">
      <dgm:prSet presAssocID="{008F9714-2BDF-4FEE-BACE-455114E1F3A2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9F83D3F9-959F-43B0-AB44-A76E4E59EF42}" type="pres">
      <dgm:prSet presAssocID="{D0FE6426-FF97-4B10-BC09-D9E29CBE3B45}" presName="sp" presStyleCnt="0"/>
      <dgm:spPr/>
      <dgm:t>
        <a:bodyPr/>
        <a:lstStyle/>
        <a:p>
          <a:endParaRPr lang="en-ZA"/>
        </a:p>
      </dgm:t>
    </dgm:pt>
    <dgm:pt modelId="{F2E963A5-3FE1-425C-82B7-EAF21B179EA9}" type="pres">
      <dgm:prSet presAssocID="{02849775-88A0-4205-BFE4-85981FF743CC}" presName="composite" presStyleCnt="0"/>
      <dgm:spPr/>
      <dgm:t>
        <a:bodyPr/>
        <a:lstStyle/>
        <a:p>
          <a:endParaRPr lang="en-ZA"/>
        </a:p>
      </dgm:t>
    </dgm:pt>
    <dgm:pt modelId="{8C87D601-DADA-4839-AB11-E89ECE9FB683}" type="pres">
      <dgm:prSet presAssocID="{02849775-88A0-4205-BFE4-85981FF743CC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C676EE71-BFE0-40D8-A625-2C8A56EA9DD8}" type="pres">
      <dgm:prSet presAssocID="{02849775-88A0-4205-BFE4-85981FF743CC}" presName="descendantText" presStyleLbl="alignAcc1" presStyleIdx="3" presStyleCnt="4" custLinFactNeighborX="-317" custLinFactNeighborY="-2467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</dgm:ptLst>
  <dgm:cxnLst>
    <dgm:cxn modelId="{1D3A80F6-02E6-4750-A803-057FC22DB614}" type="presOf" srcId="{008F9714-2BDF-4FEE-BACE-455114E1F3A2}" destId="{BC4BE14C-E557-4DFE-A528-CF178E5CF9D9}" srcOrd="0" destOrd="0" presId="urn:microsoft.com/office/officeart/2005/8/layout/chevron2"/>
    <dgm:cxn modelId="{82788D10-F4BE-46A1-A68E-73A2BD924D8C}" srcId="{7C079763-B4BE-41B1-9532-80206BCA4D42}" destId="{530CA63A-E51B-4B82-8F26-7010BA9B4159}" srcOrd="1" destOrd="0" parTransId="{A72635FC-B23C-4B69-9318-4428E7EF1A19}" sibTransId="{4AD59D5B-AAB1-420C-B305-97DDB22FCE52}"/>
    <dgm:cxn modelId="{757CE988-5DA0-4338-B0D3-2E97B2283CB2}" srcId="{088DBA2E-7178-49DF-A19E-5968FDCADDBC}" destId="{7C079763-B4BE-41B1-9532-80206BCA4D42}" srcOrd="0" destOrd="0" parTransId="{D0E77EDE-E2D1-4EDB-8387-171DF4EFF531}" sibTransId="{E997970B-363F-459B-A7FF-A0C22D408BF1}"/>
    <dgm:cxn modelId="{1DBE9EA5-EC2B-4CE5-9464-27B2FB15FBDC}" srcId="{088DBA2E-7178-49DF-A19E-5968FDCADDBC}" destId="{C509811E-7A70-4E2F-8C8C-25142E292D8E}" srcOrd="1" destOrd="0" parTransId="{8D5D1B98-C516-43A5-AE05-0FF71854854E}" sibTransId="{027ED0B1-C193-4A73-B102-0FB156938149}"/>
    <dgm:cxn modelId="{122FC9BD-DF57-4D54-87BD-6A0BDC13B349}" type="presOf" srcId="{119088AE-B5C0-4FD1-93A3-8024BBAA5E94}" destId="{C676EE71-BFE0-40D8-A625-2C8A56EA9DD8}" srcOrd="0" destOrd="0" presId="urn:microsoft.com/office/officeart/2005/8/layout/chevron2"/>
    <dgm:cxn modelId="{37BFBB8C-5ADD-4D09-919D-3E50C599E79C}" srcId="{7C079763-B4BE-41B1-9532-80206BCA4D42}" destId="{8CF5C87F-E8BD-4BED-9D00-0E23AA4F304C}" srcOrd="0" destOrd="0" parTransId="{D476CC5B-426D-4B04-83E1-1893F5493B30}" sibTransId="{1FD35D53-49C6-492D-8719-0E2B3B82A879}"/>
    <dgm:cxn modelId="{9BA8F961-197B-4D0C-B4B6-ACC4D00461A5}" type="presOf" srcId="{658646A0-A310-4163-99DA-D8FC40646089}" destId="{2B96B251-8775-4E6F-974E-CA74B088E01C}" srcOrd="0" destOrd="1" presId="urn:microsoft.com/office/officeart/2005/8/layout/chevron2"/>
    <dgm:cxn modelId="{6D8852A9-5924-42BA-BF84-24A020C8B7C2}" type="presOf" srcId="{F4CE8CAD-8E26-4565-8FAF-E2551FBFE1F9}" destId="{65CB39ED-67CA-47CF-B5CE-CB3E47FAE748}" srcOrd="0" destOrd="0" presId="urn:microsoft.com/office/officeart/2005/8/layout/chevron2"/>
    <dgm:cxn modelId="{483C97A9-D28E-4BA1-873D-F94F975B4124}" type="presOf" srcId="{02849775-88A0-4205-BFE4-85981FF743CC}" destId="{8C87D601-DADA-4839-AB11-E89ECE9FB683}" srcOrd="0" destOrd="0" presId="urn:microsoft.com/office/officeart/2005/8/layout/chevron2"/>
    <dgm:cxn modelId="{37D4DBE2-BCBF-4DCC-88DA-6656B08BA0BB}" srcId="{02849775-88A0-4205-BFE4-85981FF743CC}" destId="{119088AE-B5C0-4FD1-93A3-8024BBAA5E94}" srcOrd="0" destOrd="0" parTransId="{FDCFAE61-3DAA-4404-A96C-9835FD92F1E9}" sibTransId="{D149976B-6532-428F-BE97-B8C9E7034680}"/>
    <dgm:cxn modelId="{D1D28F23-4B23-4988-AE3B-8DAF2CBB8ED4}" type="presOf" srcId="{C509811E-7A70-4E2F-8C8C-25142E292D8E}" destId="{2360EFBC-8105-4FC1-834E-B8A1B1BC4E52}" srcOrd="0" destOrd="0" presId="urn:microsoft.com/office/officeart/2005/8/layout/chevron2"/>
    <dgm:cxn modelId="{E20B8F94-7558-4D0B-BE15-A888545CE846}" type="presOf" srcId="{088DBA2E-7178-49DF-A19E-5968FDCADDBC}" destId="{9363BE76-F082-4A3B-91F9-1D2A9745117A}" srcOrd="0" destOrd="0" presId="urn:microsoft.com/office/officeart/2005/8/layout/chevron2"/>
    <dgm:cxn modelId="{8F58F86B-1DE6-476A-98F1-0B8AEE03C011}" type="presOf" srcId="{530CA63A-E51B-4B82-8F26-7010BA9B4159}" destId="{E6FFA60A-970E-4B43-950B-92B96F3A7BB3}" srcOrd="0" destOrd="1" presId="urn:microsoft.com/office/officeart/2005/8/layout/chevron2"/>
    <dgm:cxn modelId="{F2DA5EB7-11B6-4751-97E7-A591A8EDCB36}" srcId="{088DBA2E-7178-49DF-A19E-5968FDCADDBC}" destId="{008F9714-2BDF-4FEE-BACE-455114E1F3A2}" srcOrd="2" destOrd="0" parTransId="{EC6A1626-6E1A-49D3-B884-038024BCF8BF}" sibTransId="{D0FE6426-FF97-4B10-BC09-D9E29CBE3B45}"/>
    <dgm:cxn modelId="{0EAC41ED-867A-416D-A25E-6BEB4BAACD27}" type="presOf" srcId="{7C079763-B4BE-41B1-9532-80206BCA4D42}" destId="{9BF3D388-0073-47A1-B7B8-2727359511AC}" srcOrd="0" destOrd="0" presId="urn:microsoft.com/office/officeart/2005/8/layout/chevron2"/>
    <dgm:cxn modelId="{56A1179C-3280-4AC6-ACC9-D468F676394C}" srcId="{008F9714-2BDF-4FEE-BACE-455114E1F3A2}" destId="{658646A0-A310-4163-99DA-D8FC40646089}" srcOrd="1" destOrd="0" parTransId="{388DBA49-5B67-49A6-8438-B40DCDC7353A}" sibTransId="{2A9155A1-1DCF-48BF-868E-56250AE21E95}"/>
    <dgm:cxn modelId="{A7933E4D-361A-4EED-9AC0-43203EA4D521}" srcId="{088DBA2E-7178-49DF-A19E-5968FDCADDBC}" destId="{02849775-88A0-4205-BFE4-85981FF743CC}" srcOrd="3" destOrd="0" parTransId="{6E92C397-194A-48A5-8174-C87F739B013B}" sibTransId="{44B5D38B-4F88-45A4-AA35-5AB3434BA4CD}"/>
    <dgm:cxn modelId="{BCA6B091-F654-48F3-98C2-1EFAABA08194}" type="presOf" srcId="{8CF5C87F-E8BD-4BED-9D00-0E23AA4F304C}" destId="{E6FFA60A-970E-4B43-950B-92B96F3A7BB3}" srcOrd="0" destOrd="0" presId="urn:microsoft.com/office/officeart/2005/8/layout/chevron2"/>
    <dgm:cxn modelId="{D852A412-131B-445C-9CE3-08565D82BECC}" type="presOf" srcId="{0A02C8C1-0CD8-416B-BE43-E97AE327BEBC}" destId="{2B96B251-8775-4E6F-974E-CA74B088E01C}" srcOrd="0" destOrd="0" presId="urn:microsoft.com/office/officeart/2005/8/layout/chevron2"/>
    <dgm:cxn modelId="{FDBCE424-EC4E-4031-9BCC-895454258F26}" srcId="{C509811E-7A70-4E2F-8C8C-25142E292D8E}" destId="{F4CE8CAD-8E26-4565-8FAF-E2551FBFE1F9}" srcOrd="0" destOrd="0" parTransId="{09AC7D9F-5429-4C21-AC47-EFF6F007ECB0}" sibTransId="{E9D63228-2870-4C04-BBBE-9DE87AD14D2D}"/>
    <dgm:cxn modelId="{D004CA97-6739-4A3F-B98B-E1D61E04B15B}" srcId="{008F9714-2BDF-4FEE-BACE-455114E1F3A2}" destId="{0A02C8C1-0CD8-416B-BE43-E97AE327BEBC}" srcOrd="0" destOrd="0" parTransId="{B7F18090-6B24-44BB-B3DA-91AA97429103}" sibTransId="{CFE87BB3-D77B-4305-8E84-6A3A4FBD2AC8}"/>
    <dgm:cxn modelId="{6659FE7C-E277-4074-8BD1-66192B1A6EBE}" type="presParOf" srcId="{9363BE76-F082-4A3B-91F9-1D2A9745117A}" destId="{BE701B95-7D01-43B8-829F-297E278620D7}" srcOrd="0" destOrd="0" presId="urn:microsoft.com/office/officeart/2005/8/layout/chevron2"/>
    <dgm:cxn modelId="{AF4CFA2F-9BFF-426D-ACFB-EEB6C81153B4}" type="presParOf" srcId="{BE701B95-7D01-43B8-829F-297E278620D7}" destId="{9BF3D388-0073-47A1-B7B8-2727359511AC}" srcOrd="0" destOrd="0" presId="urn:microsoft.com/office/officeart/2005/8/layout/chevron2"/>
    <dgm:cxn modelId="{20DB7C21-4D1A-40DD-849C-4A6D55806A22}" type="presParOf" srcId="{BE701B95-7D01-43B8-829F-297E278620D7}" destId="{E6FFA60A-970E-4B43-950B-92B96F3A7BB3}" srcOrd="1" destOrd="0" presId="urn:microsoft.com/office/officeart/2005/8/layout/chevron2"/>
    <dgm:cxn modelId="{643614BA-C21D-4392-8AF8-6214F65F03C3}" type="presParOf" srcId="{9363BE76-F082-4A3B-91F9-1D2A9745117A}" destId="{D2569B5C-B7AE-41CA-B3E8-BDDE44AD23D1}" srcOrd="1" destOrd="0" presId="urn:microsoft.com/office/officeart/2005/8/layout/chevron2"/>
    <dgm:cxn modelId="{77D005DC-070B-46E4-ACBB-04736B0BCCEA}" type="presParOf" srcId="{9363BE76-F082-4A3B-91F9-1D2A9745117A}" destId="{57434C2A-3B1B-44DD-8584-A788BD82462F}" srcOrd="2" destOrd="0" presId="urn:microsoft.com/office/officeart/2005/8/layout/chevron2"/>
    <dgm:cxn modelId="{4E48A6CB-17CD-4736-A15B-D72CE287A1AE}" type="presParOf" srcId="{57434C2A-3B1B-44DD-8584-A788BD82462F}" destId="{2360EFBC-8105-4FC1-834E-B8A1B1BC4E52}" srcOrd="0" destOrd="0" presId="urn:microsoft.com/office/officeart/2005/8/layout/chevron2"/>
    <dgm:cxn modelId="{E9FF1B43-2E12-459F-9FA1-E9CFE1FD476C}" type="presParOf" srcId="{57434C2A-3B1B-44DD-8584-A788BD82462F}" destId="{65CB39ED-67CA-47CF-B5CE-CB3E47FAE748}" srcOrd="1" destOrd="0" presId="urn:microsoft.com/office/officeart/2005/8/layout/chevron2"/>
    <dgm:cxn modelId="{B704A5AD-B96B-433F-AD8A-DB12221173A2}" type="presParOf" srcId="{9363BE76-F082-4A3B-91F9-1D2A9745117A}" destId="{4A02AC30-5D33-4D23-8045-DDF899FE8EE0}" srcOrd="3" destOrd="0" presId="urn:microsoft.com/office/officeart/2005/8/layout/chevron2"/>
    <dgm:cxn modelId="{1F4D944C-8389-464D-AD79-E50B92D2E955}" type="presParOf" srcId="{9363BE76-F082-4A3B-91F9-1D2A9745117A}" destId="{016328C1-57F6-4B6C-A2B9-6A7F51DF78CC}" srcOrd="4" destOrd="0" presId="urn:microsoft.com/office/officeart/2005/8/layout/chevron2"/>
    <dgm:cxn modelId="{32CB455F-6C17-4720-A004-E36951A0582E}" type="presParOf" srcId="{016328C1-57F6-4B6C-A2B9-6A7F51DF78CC}" destId="{BC4BE14C-E557-4DFE-A528-CF178E5CF9D9}" srcOrd="0" destOrd="0" presId="urn:microsoft.com/office/officeart/2005/8/layout/chevron2"/>
    <dgm:cxn modelId="{841570D7-A2E9-4B01-BE3E-91E52E4FC03B}" type="presParOf" srcId="{016328C1-57F6-4B6C-A2B9-6A7F51DF78CC}" destId="{2B96B251-8775-4E6F-974E-CA74B088E01C}" srcOrd="1" destOrd="0" presId="urn:microsoft.com/office/officeart/2005/8/layout/chevron2"/>
    <dgm:cxn modelId="{85C786D9-12A5-4B7C-97A9-078346ACBC17}" type="presParOf" srcId="{9363BE76-F082-4A3B-91F9-1D2A9745117A}" destId="{9F83D3F9-959F-43B0-AB44-A76E4E59EF42}" srcOrd="5" destOrd="0" presId="urn:microsoft.com/office/officeart/2005/8/layout/chevron2"/>
    <dgm:cxn modelId="{1D944F37-4038-43A5-AE10-06564BD606FC}" type="presParOf" srcId="{9363BE76-F082-4A3B-91F9-1D2A9745117A}" destId="{F2E963A5-3FE1-425C-82B7-EAF21B179EA9}" srcOrd="6" destOrd="0" presId="urn:microsoft.com/office/officeart/2005/8/layout/chevron2"/>
    <dgm:cxn modelId="{B8105682-CD15-4806-87DF-3EDCB8B63286}" type="presParOf" srcId="{F2E963A5-3FE1-425C-82B7-EAF21B179EA9}" destId="{8C87D601-DADA-4839-AB11-E89ECE9FB683}" srcOrd="0" destOrd="0" presId="urn:microsoft.com/office/officeart/2005/8/layout/chevron2"/>
    <dgm:cxn modelId="{DEC1FE14-BFFE-419F-9A57-D6AC9A9C05B6}" type="presParOf" srcId="{F2E963A5-3FE1-425C-82B7-EAF21B179EA9}" destId="{C676EE71-BFE0-40D8-A625-2C8A56EA9DD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37053D1-CA48-44FE-8BB6-87E05B9E0D14}">
      <dsp:nvSpPr>
        <dsp:cNvPr id="0" name=""/>
        <dsp:cNvSpPr/>
      </dsp:nvSpPr>
      <dsp:spPr>
        <a:xfrm>
          <a:off x="0" y="3800"/>
          <a:ext cx="8496944" cy="35852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700" b="1" kern="1200" dirty="0" smtClean="0">
              <a:hlinkClick xmlns:r="http://schemas.openxmlformats.org/officeDocument/2006/relationships" r:id="" action="ppaction://hlinksldjump"/>
            </a:rPr>
            <a:t>The BIG QUESTION</a:t>
          </a:r>
          <a:endParaRPr lang="en-ZA" sz="1700" b="1" kern="1200" dirty="0"/>
        </a:p>
      </dsp:txBody>
      <dsp:txXfrm>
        <a:off x="1735241" y="3800"/>
        <a:ext cx="6761702" cy="358528"/>
      </dsp:txXfrm>
    </dsp:sp>
    <dsp:sp modelId="{88A4AA3D-DB68-4D7D-B07E-063829A139C0}">
      <dsp:nvSpPr>
        <dsp:cNvPr id="0" name=""/>
        <dsp:cNvSpPr/>
      </dsp:nvSpPr>
      <dsp:spPr>
        <a:xfrm>
          <a:off x="112104" y="0"/>
          <a:ext cx="1546885" cy="366128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A70905-6EBF-44B0-A09C-19ABD0F29FD5}">
      <dsp:nvSpPr>
        <dsp:cNvPr id="0" name=""/>
        <dsp:cNvSpPr/>
      </dsp:nvSpPr>
      <dsp:spPr>
        <a:xfrm>
          <a:off x="0" y="401981"/>
          <a:ext cx="8496944" cy="35852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700" b="1" kern="1200" dirty="0" smtClean="0">
              <a:hlinkClick xmlns:r="http://schemas.openxmlformats.org/officeDocument/2006/relationships" r:id="" action="ppaction://hlinksldjump"/>
            </a:rPr>
            <a:t>Challenges Faced by Organisations Today</a:t>
          </a:r>
          <a:endParaRPr lang="en-ZA" sz="1700" b="1" kern="1200" dirty="0"/>
        </a:p>
      </dsp:txBody>
      <dsp:txXfrm>
        <a:off x="1735241" y="401981"/>
        <a:ext cx="6761702" cy="358528"/>
      </dsp:txXfrm>
    </dsp:sp>
    <dsp:sp modelId="{2FDF4F0B-4266-443E-98F0-0E91FEB43BD5}">
      <dsp:nvSpPr>
        <dsp:cNvPr id="0" name=""/>
        <dsp:cNvSpPr/>
      </dsp:nvSpPr>
      <dsp:spPr>
        <a:xfrm>
          <a:off x="114967" y="431350"/>
          <a:ext cx="1541158" cy="29978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6FD69B-5996-4422-853C-9BAAA768E0A7}">
      <dsp:nvSpPr>
        <dsp:cNvPr id="0" name=""/>
        <dsp:cNvSpPr/>
      </dsp:nvSpPr>
      <dsp:spPr>
        <a:xfrm>
          <a:off x="0" y="802215"/>
          <a:ext cx="8496944" cy="35852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700" b="1" kern="1200" dirty="0" smtClean="0">
              <a:hlinkClick xmlns:r="http://schemas.openxmlformats.org/officeDocument/2006/relationships" r:id="" action="ppaction://hlinksldjump"/>
            </a:rPr>
            <a:t>Visionary vs. Ordinary Organisations</a:t>
          </a:r>
          <a:endParaRPr lang="en-ZA" sz="1700" b="1" kern="1200" dirty="0"/>
        </a:p>
      </dsp:txBody>
      <dsp:txXfrm>
        <a:off x="1735241" y="802215"/>
        <a:ext cx="6761702" cy="358528"/>
      </dsp:txXfrm>
    </dsp:sp>
    <dsp:sp modelId="{21DB67CB-91A6-4957-83B2-BCCE0A4995A2}">
      <dsp:nvSpPr>
        <dsp:cNvPr id="0" name=""/>
        <dsp:cNvSpPr/>
      </dsp:nvSpPr>
      <dsp:spPr>
        <a:xfrm>
          <a:off x="114967" y="796362"/>
          <a:ext cx="1541158" cy="37023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5D0247-F7A3-43A0-8800-EDCC979F0F09}">
      <dsp:nvSpPr>
        <dsp:cNvPr id="0" name=""/>
        <dsp:cNvSpPr/>
      </dsp:nvSpPr>
      <dsp:spPr>
        <a:xfrm>
          <a:off x="0" y="1220042"/>
          <a:ext cx="8496944" cy="35852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700" b="1" kern="1200" dirty="0" smtClean="0">
              <a:hlinkClick xmlns:r="http://schemas.openxmlformats.org/officeDocument/2006/relationships" r:id="" action="ppaction://hlinksldjump"/>
            </a:rPr>
            <a:t>The Root Cause of the Problems</a:t>
          </a:r>
          <a:endParaRPr lang="en-ZA" sz="1700" b="1" kern="1200" dirty="0"/>
        </a:p>
      </dsp:txBody>
      <dsp:txXfrm>
        <a:off x="1735241" y="1220042"/>
        <a:ext cx="6761702" cy="358528"/>
      </dsp:txXfrm>
    </dsp:sp>
    <dsp:sp modelId="{7F53A492-D406-43DC-A8C7-B9CA572EF9B3}">
      <dsp:nvSpPr>
        <dsp:cNvPr id="0" name=""/>
        <dsp:cNvSpPr/>
      </dsp:nvSpPr>
      <dsp:spPr>
        <a:xfrm>
          <a:off x="112486" y="1202448"/>
          <a:ext cx="1546120" cy="39371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165464-4B44-42B5-A9D6-A8EBC13412D7}">
      <dsp:nvSpPr>
        <dsp:cNvPr id="0" name=""/>
        <dsp:cNvSpPr/>
      </dsp:nvSpPr>
      <dsp:spPr>
        <a:xfrm>
          <a:off x="0" y="1632017"/>
          <a:ext cx="8496944" cy="35852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700" b="1" kern="1200" dirty="0" smtClean="0">
              <a:hlinkClick xmlns:r="http://schemas.openxmlformats.org/officeDocument/2006/relationships" r:id="" action="ppaction://hlinksldjump"/>
            </a:rPr>
            <a:t>The DNA of a Visionary Organisation</a:t>
          </a:r>
          <a:endParaRPr lang="en-ZA" sz="1700" b="1" kern="1200" dirty="0"/>
        </a:p>
      </dsp:txBody>
      <dsp:txXfrm>
        <a:off x="1735241" y="1632017"/>
        <a:ext cx="6761702" cy="358528"/>
      </dsp:txXfrm>
    </dsp:sp>
    <dsp:sp modelId="{54C24F4B-FB18-457D-8FB1-7222B0921BA5}">
      <dsp:nvSpPr>
        <dsp:cNvPr id="0" name=""/>
        <dsp:cNvSpPr/>
      </dsp:nvSpPr>
      <dsp:spPr>
        <a:xfrm>
          <a:off x="112435" y="1672362"/>
          <a:ext cx="1546222" cy="27783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A3AA5C-8A04-4352-85B7-5D7CFE69B85C}">
      <dsp:nvSpPr>
        <dsp:cNvPr id="0" name=""/>
        <dsp:cNvSpPr/>
      </dsp:nvSpPr>
      <dsp:spPr>
        <a:xfrm>
          <a:off x="0" y="2026398"/>
          <a:ext cx="8496944" cy="35852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700" b="1" kern="1200" dirty="0" smtClean="0">
              <a:hlinkClick xmlns:r="http://schemas.openxmlformats.org/officeDocument/2006/relationships" r:id="" action="ppaction://hlinksldjump"/>
            </a:rPr>
            <a:t>The Ideal Organisation</a:t>
          </a:r>
          <a:endParaRPr lang="en-ZA" sz="1700" kern="1200" dirty="0"/>
        </a:p>
      </dsp:txBody>
      <dsp:txXfrm>
        <a:off x="1735241" y="2026398"/>
        <a:ext cx="6761702" cy="358528"/>
      </dsp:txXfrm>
    </dsp:sp>
    <dsp:sp modelId="{F53B7F77-F756-4171-862C-BC2C283A4473}">
      <dsp:nvSpPr>
        <dsp:cNvPr id="0" name=""/>
        <dsp:cNvSpPr/>
      </dsp:nvSpPr>
      <dsp:spPr>
        <a:xfrm>
          <a:off x="112435" y="2042510"/>
          <a:ext cx="1546222" cy="32630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6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ECC89A-9996-4DFE-9031-1BBBDE54BC9A}">
      <dsp:nvSpPr>
        <dsp:cNvPr id="0" name=""/>
        <dsp:cNvSpPr/>
      </dsp:nvSpPr>
      <dsp:spPr>
        <a:xfrm>
          <a:off x="0" y="2420778"/>
          <a:ext cx="8496944" cy="35852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700" b="1" kern="1200" dirty="0" smtClean="0">
              <a:hlinkClick xmlns:r="http://schemas.openxmlformats.org/officeDocument/2006/relationships" r:id="" action="ppaction://hlinksldjump"/>
            </a:rPr>
            <a:t>What is Inspired Capital and Whole Wealth?</a:t>
          </a:r>
          <a:endParaRPr lang="en-ZA" sz="1700" b="1" kern="1200" dirty="0"/>
        </a:p>
      </dsp:txBody>
      <dsp:txXfrm>
        <a:off x="1735241" y="2420778"/>
        <a:ext cx="6761702" cy="358528"/>
      </dsp:txXfrm>
    </dsp:sp>
    <dsp:sp modelId="{0C42E963-2E1F-411C-91DD-616102E4F6EF}">
      <dsp:nvSpPr>
        <dsp:cNvPr id="0" name=""/>
        <dsp:cNvSpPr/>
      </dsp:nvSpPr>
      <dsp:spPr>
        <a:xfrm>
          <a:off x="112435" y="2432128"/>
          <a:ext cx="1546222" cy="335828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7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6C82C5-75FB-4D10-8915-6763BD533AE5}">
      <dsp:nvSpPr>
        <dsp:cNvPr id="0" name=""/>
        <dsp:cNvSpPr/>
      </dsp:nvSpPr>
      <dsp:spPr>
        <a:xfrm>
          <a:off x="0" y="2815159"/>
          <a:ext cx="8496944" cy="35852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700" b="1" kern="1200" smtClean="0">
              <a:hlinkClick xmlns:r="http://schemas.openxmlformats.org/officeDocument/2006/relationships" r:id="" action="ppaction://hlinksldjump"/>
            </a:rPr>
            <a:t>The Inspired Capital Index (ICI) System Explained </a:t>
          </a:r>
          <a:endParaRPr lang="en-ZA" sz="1700" b="1" kern="1200" dirty="0"/>
        </a:p>
      </dsp:txBody>
      <dsp:txXfrm>
        <a:off x="1735241" y="2815159"/>
        <a:ext cx="6761702" cy="358528"/>
      </dsp:txXfrm>
    </dsp:sp>
    <dsp:sp modelId="{DC5E7024-57C5-4186-A4A7-C0A6CA250ECB}">
      <dsp:nvSpPr>
        <dsp:cNvPr id="0" name=""/>
        <dsp:cNvSpPr/>
      </dsp:nvSpPr>
      <dsp:spPr>
        <a:xfrm>
          <a:off x="112435" y="2860268"/>
          <a:ext cx="1546222" cy="26831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8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EDB0B7-9BA2-430C-8E2F-EEB1D6021F6F}">
      <dsp:nvSpPr>
        <dsp:cNvPr id="0" name=""/>
        <dsp:cNvSpPr/>
      </dsp:nvSpPr>
      <dsp:spPr>
        <a:xfrm>
          <a:off x="0" y="3209540"/>
          <a:ext cx="8496944" cy="35852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700" b="1" kern="1200" smtClean="0">
              <a:hlinkClick xmlns:r="http://schemas.openxmlformats.org/officeDocument/2006/relationships" r:id="" action="ppaction://hlinksldjump"/>
            </a:rPr>
            <a:t>Phased Implementation Approach</a:t>
          </a:r>
          <a:endParaRPr lang="en-ZA" sz="1700" kern="1200" dirty="0"/>
        </a:p>
      </dsp:txBody>
      <dsp:txXfrm>
        <a:off x="1735241" y="3209540"/>
        <a:ext cx="6761702" cy="358528"/>
      </dsp:txXfrm>
    </dsp:sp>
    <dsp:sp modelId="{2D1C5369-F39B-4AA2-A9E6-21C919F4325C}">
      <dsp:nvSpPr>
        <dsp:cNvPr id="0" name=""/>
        <dsp:cNvSpPr/>
      </dsp:nvSpPr>
      <dsp:spPr>
        <a:xfrm>
          <a:off x="112435" y="3269148"/>
          <a:ext cx="1546222" cy="23931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9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7A9D82-E805-48DB-BD58-1CCE77F2AE4D}">
      <dsp:nvSpPr>
        <dsp:cNvPr id="0" name=""/>
        <dsp:cNvSpPr/>
      </dsp:nvSpPr>
      <dsp:spPr>
        <a:xfrm>
          <a:off x="0" y="3603921"/>
          <a:ext cx="8496944" cy="35852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700" b="1" kern="1200" smtClean="0">
              <a:hlinkClick xmlns:r="http://schemas.openxmlformats.org/officeDocument/2006/relationships" r:id="" action="ppaction://hlinksldjump"/>
            </a:rPr>
            <a:t>Key Benefits of the ICI System </a:t>
          </a:r>
          <a:endParaRPr lang="en-ZA" sz="1700" kern="1200" dirty="0"/>
        </a:p>
      </dsp:txBody>
      <dsp:txXfrm>
        <a:off x="1735241" y="3603921"/>
        <a:ext cx="6761702" cy="358528"/>
      </dsp:txXfrm>
    </dsp:sp>
    <dsp:sp modelId="{4C9D5053-325E-4C14-94C4-8DAFEE7BFBF1}">
      <dsp:nvSpPr>
        <dsp:cNvPr id="0" name=""/>
        <dsp:cNvSpPr/>
      </dsp:nvSpPr>
      <dsp:spPr>
        <a:xfrm>
          <a:off x="112435" y="3614713"/>
          <a:ext cx="1546222" cy="336944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0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A85BA8-1507-4138-BADD-4602CDF6542E}">
      <dsp:nvSpPr>
        <dsp:cNvPr id="0" name=""/>
        <dsp:cNvSpPr/>
      </dsp:nvSpPr>
      <dsp:spPr>
        <a:xfrm>
          <a:off x="0" y="3998302"/>
          <a:ext cx="8496944" cy="35852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700" b="1" kern="1200" smtClean="0">
              <a:hlinkClick xmlns:r="http://schemas.openxmlformats.org/officeDocument/2006/relationships" r:id="" action="ppaction://hlinksldjump"/>
            </a:rPr>
            <a:t>Summary and Conclusion</a:t>
          </a:r>
          <a:endParaRPr lang="en-ZA" sz="1700" b="1" kern="1200" dirty="0"/>
        </a:p>
      </dsp:txBody>
      <dsp:txXfrm>
        <a:off x="1735241" y="3998302"/>
        <a:ext cx="6761702" cy="358528"/>
      </dsp:txXfrm>
    </dsp:sp>
    <dsp:sp modelId="{BC15FE4C-0B75-4008-B47D-73BDD7D5CC24}">
      <dsp:nvSpPr>
        <dsp:cNvPr id="0" name=""/>
        <dsp:cNvSpPr/>
      </dsp:nvSpPr>
      <dsp:spPr>
        <a:xfrm>
          <a:off x="112435" y="4023593"/>
          <a:ext cx="1546222" cy="30794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19C73A-0B52-4B8B-96A7-032A3898A9DF}">
      <dsp:nvSpPr>
        <dsp:cNvPr id="0" name=""/>
        <dsp:cNvSpPr/>
      </dsp:nvSpPr>
      <dsp:spPr>
        <a:xfrm>
          <a:off x="0" y="4392683"/>
          <a:ext cx="8496944" cy="35852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700" b="1" kern="1200" dirty="0" err="1" smtClean="0">
              <a:hlinkClick xmlns:r="http://schemas.openxmlformats.org/officeDocument/2006/relationships" r:id="" action="ppaction://hlinksldjump"/>
            </a:rPr>
            <a:t>Lifebuild’s</a:t>
          </a:r>
          <a:r>
            <a:rPr lang="en-ZA" sz="1700" b="1" kern="1200" dirty="0" smtClean="0">
              <a:hlinkClick xmlns:r="http://schemas.openxmlformats.org/officeDocument/2006/relationships" r:id="" action="ppaction://hlinksldjump"/>
            </a:rPr>
            <a:t> Contact Details</a:t>
          </a:r>
          <a:endParaRPr lang="en-ZA" sz="1700" b="1" kern="1200" dirty="0"/>
        </a:p>
      </dsp:txBody>
      <dsp:txXfrm>
        <a:off x="1735241" y="4392683"/>
        <a:ext cx="6761702" cy="358528"/>
      </dsp:txXfrm>
    </dsp:sp>
    <dsp:sp modelId="{8A752113-C7BB-4DD4-BEC4-5422386EA68E}">
      <dsp:nvSpPr>
        <dsp:cNvPr id="0" name=""/>
        <dsp:cNvSpPr/>
      </dsp:nvSpPr>
      <dsp:spPr>
        <a:xfrm>
          <a:off x="143313" y="4448225"/>
          <a:ext cx="1482835" cy="25715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58A0AFE-1CB5-4C69-80B9-245238FBBC1F}">
      <dsp:nvSpPr>
        <dsp:cNvPr id="0" name=""/>
        <dsp:cNvSpPr/>
      </dsp:nvSpPr>
      <dsp:spPr>
        <a:xfrm rot="5400000">
          <a:off x="-107076" y="111686"/>
          <a:ext cx="713844" cy="499691"/>
        </a:xfrm>
        <a:prstGeom prst="chevron">
          <a:avLst/>
        </a:prstGeom>
        <a:gradFill rotWithShape="0">
          <a:gsLst>
            <a:gs pos="0">
              <a:srgbClr val="FF0000"/>
            </a:gs>
            <a:gs pos="80000">
              <a:schemeClr val="dk1">
                <a:shade val="93000"/>
                <a:satMod val="130000"/>
              </a:schemeClr>
            </a:gs>
            <a:gs pos="100000">
              <a:schemeClr val="dk1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ZA" sz="1000" b="1" kern="1200" dirty="0"/>
        </a:p>
      </dsp:txBody>
      <dsp:txXfrm rot="5400000">
        <a:off x="-107076" y="111686"/>
        <a:ext cx="713844" cy="499691"/>
      </dsp:txXfrm>
    </dsp:sp>
    <dsp:sp modelId="{B1426145-064B-4CA3-95E1-8C68CF5D29CB}">
      <dsp:nvSpPr>
        <dsp:cNvPr id="0" name=""/>
        <dsp:cNvSpPr/>
      </dsp:nvSpPr>
      <dsp:spPr>
        <a:xfrm rot="5400000">
          <a:off x="4353632" y="-3828664"/>
          <a:ext cx="463999" cy="818710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0" marR="0" lvl="1" indent="0" algn="l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en-ZA" sz="1800" b="1" kern="1200" baseline="0" dirty="0" smtClean="0"/>
            <a:t> </a:t>
          </a:r>
          <a:r>
            <a:rPr lang="en-ZA" sz="2000" b="1" kern="1200" baseline="0" dirty="0" smtClean="0"/>
            <a:t>Entrenched Negative Values (e.g. Fear, Greed, Arrogance)</a:t>
          </a:r>
          <a:endParaRPr lang="en-ZA" sz="2000" kern="1200" baseline="0" dirty="0"/>
        </a:p>
      </dsp:txBody>
      <dsp:txXfrm rot="5400000">
        <a:off x="4353632" y="-3828664"/>
        <a:ext cx="463999" cy="8187108"/>
      </dsp:txXfrm>
    </dsp:sp>
    <dsp:sp modelId="{C35193C3-FC03-448B-AC08-4C4BA13B5572}">
      <dsp:nvSpPr>
        <dsp:cNvPr id="0" name=""/>
        <dsp:cNvSpPr/>
      </dsp:nvSpPr>
      <dsp:spPr>
        <a:xfrm rot="5400000">
          <a:off x="-107076" y="740476"/>
          <a:ext cx="713844" cy="499691"/>
        </a:xfrm>
        <a:prstGeom prst="chevron">
          <a:avLst/>
        </a:prstGeom>
        <a:gradFill rotWithShape="0">
          <a:gsLst>
            <a:gs pos="0">
              <a:srgbClr val="FF0000"/>
            </a:gs>
            <a:gs pos="80000">
              <a:schemeClr val="dk1">
                <a:shade val="93000"/>
                <a:satMod val="130000"/>
              </a:schemeClr>
            </a:gs>
            <a:gs pos="100000">
              <a:schemeClr val="dk1">
                <a:shade val="94000"/>
                <a:satMod val="135000"/>
              </a:schemeClr>
            </a:gs>
          </a:gsLst>
          <a:lin ang="16200000" scaled="0"/>
        </a:gradFill>
        <a:ln w="0" cap="flat" cmpd="sng" algn="ctr">
          <a:solidFill>
            <a:scrgbClr r="0" g="0" b="0"/>
          </a:solidFill>
          <a:prstDash val="solid"/>
        </a:ln>
        <a:effectLst>
          <a:outerShdw blurRad="38100" dist="50800" dir="5400000" sx="1000" sy="1000" algn="ctr" rotWithShape="0">
            <a:srgbClr val="000000">
              <a:alpha val="97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ZA" sz="2200" b="1" kern="1200" baseline="0" dirty="0" smtClean="0"/>
        </a:p>
        <a:p>
          <a:pPr marL="285750" lvl="0" indent="0" algn="ctr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ZA" sz="1100" kern="1200" dirty="0"/>
        </a:p>
      </dsp:txBody>
      <dsp:txXfrm rot="5400000">
        <a:off x="-107076" y="740476"/>
        <a:ext cx="713844" cy="499691"/>
      </dsp:txXfrm>
    </dsp:sp>
    <dsp:sp modelId="{323DC0E4-888A-45CD-9E8E-CEB0E931BE1E}">
      <dsp:nvSpPr>
        <dsp:cNvPr id="0" name=""/>
        <dsp:cNvSpPr/>
      </dsp:nvSpPr>
      <dsp:spPr>
        <a:xfrm rot="5400000">
          <a:off x="4361124" y="-3228033"/>
          <a:ext cx="464243" cy="818710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0" marR="0" lvl="1" indent="0" algn="l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en-ZA" sz="2200" b="1" kern="1200" baseline="0" dirty="0" smtClean="0"/>
            <a:t> Low Morale, Apathy and Resistance to Change</a:t>
          </a:r>
          <a:endParaRPr lang="en-ZA" sz="2200" kern="1200" baseline="0" dirty="0" smtClean="0"/>
        </a:p>
      </dsp:txBody>
      <dsp:txXfrm rot="5400000">
        <a:off x="4361124" y="-3228033"/>
        <a:ext cx="464243" cy="8187108"/>
      </dsp:txXfrm>
    </dsp:sp>
    <dsp:sp modelId="{BCE0F66D-6BE2-4FB0-A2F0-56A98D83EC96}">
      <dsp:nvSpPr>
        <dsp:cNvPr id="0" name=""/>
        <dsp:cNvSpPr/>
      </dsp:nvSpPr>
      <dsp:spPr>
        <a:xfrm rot="5400000">
          <a:off x="-107076" y="1369265"/>
          <a:ext cx="713844" cy="499691"/>
        </a:xfrm>
        <a:prstGeom prst="chevron">
          <a:avLst/>
        </a:prstGeom>
        <a:gradFill rotWithShape="0">
          <a:gsLst>
            <a:gs pos="0">
              <a:srgbClr val="FF0000"/>
            </a:gs>
            <a:gs pos="80000">
              <a:schemeClr val="dk1">
                <a:shade val="93000"/>
                <a:satMod val="130000"/>
              </a:schemeClr>
            </a:gs>
            <a:gs pos="100000">
              <a:schemeClr val="dk1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25400" dist="23000" dir="5400000" sx="1000" sy="1000" rotWithShape="0">
            <a:srgbClr val="000000"/>
          </a:outerShdw>
        </a:effectLst>
      </dsp:spPr>
      <dsp:style>
        <a:lnRef idx="1">
          <a:schemeClr val="dk1"/>
        </a:lnRef>
        <a:fillRef idx="3">
          <a:schemeClr val="dk1"/>
        </a:fillRef>
        <a:effectRef idx="2">
          <a:schemeClr val="dk1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ZA" sz="1400" b="1" kern="1200" dirty="0"/>
        </a:p>
      </dsp:txBody>
      <dsp:txXfrm rot="5400000">
        <a:off x="-107076" y="1369265"/>
        <a:ext cx="713844" cy="499691"/>
      </dsp:txXfrm>
    </dsp:sp>
    <dsp:sp modelId="{777336B3-B63D-425F-B355-4EC0CF5FD628}">
      <dsp:nvSpPr>
        <dsp:cNvPr id="0" name=""/>
        <dsp:cNvSpPr/>
      </dsp:nvSpPr>
      <dsp:spPr>
        <a:xfrm rot="5400000">
          <a:off x="4361246" y="-2599366"/>
          <a:ext cx="463999" cy="818710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0" marR="0" lvl="1" indent="0" algn="l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en-ZA" sz="2200" b="1" kern="1200" dirty="0" smtClean="0"/>
            <a:t>  </a:t>
          </a:r>
          <a:r>
            <a:rPr lang="en-ZA" sz="2400" b="1" kern="1200" dirty="0" smtClean="0"/>
            <a:t>Poor Productivity and No Innovation </a:t>
          </a:r>
          <a:endParaRPr lang="en-ZA" sz="2400" kern="1200" dirty="0" smtClean="0"/>
        </a:p>
        <a:p>
          <a:pPr marL="57150" lvl="1" indent="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ZA" sz="1100" kern="1200" dirty="0"/>
        </a:p>
      </dsp:txBody>
      <dsp:txXfrm rot="5400000">
        <a:off x="4361246" y="-2599366"/>
        <a:ext cx="463999" cy="8187108"/>
      </dsp:txXfrm>
    </dsp:sp>
    <dsp:sp modelId="{01C82FFA-655F-41B5-BDF2-45CF6DDF4BD1}">
      <dsp:nvSpPr>
        <dsp:cNvPr id="0" name=""/>
        <dsp:cNvSpPr/>
      </dsp:nvSpPr>
      <dsp:spPr>
        <a:xfrm rot="5400000">
          <a:off x="-107076" y="1998054"/>
          <a:ext cx="713844" cy="499691"/>
        </a:xfrm>
        <a:prstGeom prst="chevron">
          <a:avLst/>
        </a:prstGeom>
        <a:gradFill rotWithShape="0">
          <a:gsLst>
            <a:gs pos="0">
              <a:srgbClr val="FF0000"/>
            </a:gs>
            <a:gs pos="80000">
              <a:schemeClr val="dk1">
                <a:shade val="93000"/>
                <a:satMod val="130000"/>
              </a:schemeClr>
            </a:gs>
            <a:gs pos="100000">
              <a:schemeClr val="dk1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ZA" sz="1400" kern="1200" dirty="0"/>
        </a:p>
      </dsp:txBody>
      <dsp:txXfrm rot="5400000">
        <a:off x="-107076" y="1998054"/>
        <a:ext cx="713844" cy="499691"/>
      </dsp:txXfrm>
    </dsp:sp>
    <dsp:sp modelId="{D152D9D8-BFFE-4B28-BCBA-71F0A797AD27}">
      <dsp:nvSpPr>
        <dsp:cNvPr id="0" name=""/>
        <dsp:cNvSpPr/>
      </dsp:nvSpPr>
      <dsp:spPr>
        <a:xfrm rot="5400000">
          <a:off x="4361246" y="-1970577"/>
          <a:ext cx="463999" cy="818710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57150" marR="0" lvl="1" indent="0" algn="l" defTabSz="488950" rtl="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Char char="••"/>
            <a:tabLst/>
            <a:defRPr/>
          </a:pPr>
          <a:r>
            <a:rPr lang="en-ZA" sz="2200" b="1" kern="1200" dirty="0" smtClean="0"/>
            <a:t> </a:t>
          </a:r>
          <a:r>
            <a:rPr lang="en-ZA" sz="2600" b="1" kern="1200" dirty="0" smtClean="0"/>
            <a:t>Poor Product / Service </a:t>
          </a:r>
        </a:p>
      </dsp:txBody>
      <dsp:txXfrm rot="5400000">
        <a:off x="4361246" y="-1970577"/>
        <a:ext cx="463999" cy="8187108"/>
      </dsp:txXfrm>
    </dsp:sp>
    <dsp:sp modelId="{956575CD-46F6-44A0-AB52-DC22B9E1641E}">
      <dsp:nvSpPr>
        <dsp:cNvPr id="0" name=""/>
        <dsp:cNvSpPr/>
      </dsp:nvSpPr>
      <dsp:spPr>
        <a:xfrm rot="5400000">
          <a:off x="-107076" y="2626843"/>
          <a:ext cx="713844" cy="499691"/>
        </a:xfrm>
        <a:prstGeom prst="chevron">
          <a:avLst/>
        </a:prstGeom>
        <a:gradFill rotWithShape="0">
          <a:gsLst>
            <a:gs pos="0">
              <a:srgbClr val="FF0000"/>
            </a:gs>
            <a:gs pos="80000">
              <a:schemeClr val="dk1">
                <a:shade val="93000"/>
                <a:satMod val="130000"/>
              </a:schemeClr>
            </a:gs>
            <a:gs pos="100000">
              <a:schemeClr val="dk1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228600" lvl="0" indent="0" algn="ctr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ZA" sz="1400" kern="1200" dirty="0"/>
        </a:p>
      </dsp:txBody>
      <dsp:txXfrm rot="5400000">
        <a:off x="-107076" y="2626843"/>
        <a:ext cx="713844" cy="499691"/>
      </dsp:txXfrm>
    </dsp:sp>
    <dsp:sp modelId="{82A81B7F-67F6-4A35-8D7B-20210BC4907C}">
      <dsp:nvSpPr>
        <dsp:cNvPr id="0" name=""/>
        <dsp:cNvSpPr/>
      </dsp:nvSpPr>
      <dsp:spPr>
        <a:xfrm rot="5400000">
          <a:off x="4361246" y="-1341788"/>
          <a:ext cx="463999" cy="818710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ZA" sz="2400" b="1" kern="1200" dirty="0" smtClean="0"/>
            <a:t>Loss of Competitive Advantage</a:t>
          </a:r>
          <a:endParaRPr lang="en-ZA" sz="2400" b="1" kern="1200" dirty="0"/>
        </a:p>
      </dsp:txBody>
      <dsp:txXfrm rot="5400000">
        <a:off x="4361246" y="-1341788"/>
        <a:ext cx="463999" cy="8187108"/>
      </dsp:txXfrm>
    </dsp:sp>
    <dsp:sp modelId="{B58EF12E-D8ED-4CF4-9A6A-0840F37D8BB1}">
      <dsp:nvSpPr>
        <dsp:cNvPr id="0" name=""/>
        <dsp:cNvSpPr/>
      </dsp:nvSpPr>
      <dsp:spPr>
        <a:xfrm rot="5400000">
          <a:off x="-107076" y="3255632"/>
          <a:ext cx="713844" cy="499691"/>
        </a:xfrm>
        <a:prstGeom prst="chevron">
          <a:avLst/>
        </a:prstGeom>
        <a:gradFill rotWithShape="0">
          <a:gsLst>
            <a:gs pos="0">
              <a:srgbClr val="FF0000"/>
            </a:gs>
            <a:gs pos="80000">
              <a:schemeClr val="dk1">
                <a:shade val="93000"/>
                <a:satMod val="130000"/>
              </a:schemeClr>
            </a:gs>
            <a:gs pos="100000">
              <a:schemeClr val="dk1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228600" lvl="0" indent="0" algn="ctr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ZA" sz="1400" kern="1200" dirty="0"/>
        </a:p>
      </dsp:txBody>
      <dsp:txXfrm rot="5400000">
        <a:off x="-107076" y="3255632"/>
        <a:ext cx="713844" cy="499691"/>
      </dsp:txXfrm>
    </dsp:sp>
    <dsp:sp modelId="{77DE9F17-80D8-49C1-AF15-3DF46836FD0B}">
      <dsp:nvSpPr>
        <dsp:cNvPr id="0" name=""/>
        <dsp:cNvSpPr/>
      </dsp:nvSpPr>
      <dsp:spPr>
        <a:xfrm rot="5400000">
          <a:off x="4361246" y="-712998"/>
          <a:ext cx="463999" cy="818710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ZA" sz="2800" b="1" kern="1200" dirty="0" smtClean="0">
              <a:solidFill>
                <a:srgbClr val="CC0000"/>
              </a:solidFill>
            </a:rPr>
            <a:t>Reduced Profitability or Losses</a:t>
          </a:r>
          <a:endParaRPr lang="en-ZA" sz="2800" b="1" kern="1200" dirty="0">
            <a:solidFill>
              <a:srgbClr val="CC0000"/>
            </a:solidFill>
          </a:endParaRPr>
        </a:p>
      </dsp:txBody>
      <dsp:txXfrm rot="5400000">
        <a:off x="4361246" y="-712998"/>
        <a:ext cx="463999" cy="8187108"/>
      </dsp:txXfrm>
    </dsp:sp>
    <dsp:sp modelId="{C585F0BC-C759-428A-BC91-676683F3D30C}">
      <dsp:nvSpPr>
        <dsp:cNvPr id="0" name=""/>
        <dsp:cNvSpPr/>
      </dsp:nvSpPr>
      <dsp:spPr>
        <a:xfrm rot="5400000">
          <a:off x="-107076" y="3884421"/>
          <a:ext cx="713844" cy="499691"/>
        </a:xfrm>
        <a:prstGeom prst="chevron">
          <a:avLst/>
        </a:prstGeom>
        <a:gradFill rotWithShape="0">
          <a:gsLst>
            <a:gs pos="0">
              <a:srgbClr val="FF0000"/>
            </a:gs>
            <a:gs pos="80000">
              <a:schemeClr val="dk1">
                <a:shade val="93000"/>
                <a:satMod val="130000"/>
              </a:schemeClr>
            </a:gs>
            <a:gs pos="100000">
              <a:schemeClr val="dk1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ZA" sz="1400" kern="1200" dirty="0"/>
        </a:p>
      </dsp:txBody>
      <dsp:txXfrm rot="5400000">
        <a:off x="-107076" y="3884421"/>
        <a:ext cx="713844" cy="499691"/>
      </dsp:txXfrm>
    </dsp:sp>
    <dsp:sp modelId="{D25DE57C-5821-4051-9B2E-282C3751BDDA}">
      <dsp:nvSpPr>
        <dsp:cNvPr id="0" name=""/>
        <dsp:cNvSpPr/>
      </dsp:nvSpPr>
      <dsp:spPr>
        <a:xfrm rot="5400000">
          <a:off x="4361246" y="-29276"/>
          <a:ext cx="463999" cy="818710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ZA" sz="3000" b="1" kern="1200" dirty="0" smtClean="0">
              <a:solidFill>
                <a:srgbClr val="CC0000"/>
              </a:solidFill>
            </a:rPr>
            <a:t>Increased Risk of Business Failure</a:t>
          </a:r>
          <a:endParaRPr lang="en-ZA" sz="3000" b="1" kern="1200" dirty="0">
            <a:solidFill>
              <a:srgbClr val="CC0000"/>
            </a:solidFill>
          </a:endParaRPr>
        </a:p>
      </dsp:txBody>
      <dsp:txXfrm rot="5400000">
        <a:off x="4361246" y="-29276"/>
        <a:ext cx="463999" cy="8187108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29702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3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noProof="0" smtClean="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8685213"/>
            <a:ext cx="2970213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21CFE710-4107-42DA-AE2B-782413F7B9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8C36A960-5A0F-471F-8934-B6EDC54C0A44}" type="slidenum">
              <a:rPr lang="en-US"/>
              <a:pPr/>
              <a:t>1</a:t>
            </a:fld>
            <a:endParaRPr lang="en-US"/>
          </a:p>
        </p:txBody>
      </p:sp>
      <p:sp>
        <p:nvSpPr>
          <p:cNvPr id="1843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36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27F0D68C-1D81-4124-968F-BFE429D5FD0E}" type="slidenum">
              <a:rPr lang="en-US"/>
              <a:pPr/>
              <a:t>2</a:t>
            </a:fld>
            <a:endParaRPr lang="en-US"/>
          </a:p>
        </p:txBody>
      </p:sp>
      <p:sp>
        <p:nvSpPr>
          <p:cNvPr id="1945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60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C095996-F4AA-4C75-8992-133B395660C3}" type="slidenum">
              <a:rPr lang="en-US"/>
              <a:pPr/>
              <a:t>3</a:t>
            </a:fld>
            <a:endParaRPr lang="en-US"/>
          </a:p>
        </p:txBody>
      </p:sp>
      <p:sp>
        <p:nvSpPr>
          <p:cNvPr id="19865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9865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7C423807-9994-44B2-BEB8-C579D05F6E64}" type="slidenum">
              <a:rPr lang="en-US"/>
              <a:pPr/>
              <a:t>4</a:t>
            </a:fld>
            <a:endParaRPr lang="en-US"/>
          </a:p>
        </p:txBody>
      </p:sp>
      <p:sp>
        <p:nvSpPr>
          <p:cNvPr id="2253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532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r>
              <a:rPr lang="en-US" dirty="0" smtClean="0"/>
              <a:t> 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C095996-F4AA-4C75-8992-133B395660C3}" type="slidenum">
              <a:rPr lang="en-US"/>
              <a:pPr/>
              <a:t>5</a:t>
            </a:fld>
            <a:endParaRPr lang="en-US"/>
          </a:p>
        </p:txBody>
      </p:sp>
      <p:sp>
        <p:nvSpPr>
          <p:cNvPr id="19865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9865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54BC548-7802-45F7-8222-22B629ECDF52}" type="slidenum">
              <a:rPr lang="en-US"/>
              <a:pPr/>
              <a:t>6</a:t>
            </a:fld>
            <a:endParaRPr lang="en-US"/>
          </a:p>
        </p:txBody>
      </p:sp>
      <p:sp>
        <p:nvSpPr>
          <p:cNvPr id="2355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3556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0F7F1E1-AE83-4B2E-A130-F5D6FD22497A}" type="slidenum">
              <a:rPr lang="en-US"/>
              <a:pPr/>
              <a:t>7</a:t>
            </a:fld>
            <a:endParaRPr lang="en-US"/>
          </a:p>
        </p:txBody>
      </p:sp>
      <p:sp>
        <p:nvSpPr>
          <p:cNvPr id="2150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08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70A077F-595C-4AD7-9CA7-61022EFDB651}" type="slidenum">
              <a:rPr lang="en-US"/>
              <a:pPr/>
              <a:t>8</a:t>
            </a:fld>
            <a:endParaRPr lang="en-US"/>
          </a:p>
        </p:txBody>
      </p:sp>
      <p:sp>
        <p:nvSpPr>
          <p:cNvPr id="12492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2493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C095996-F4AA-4C75-8992-133B395660C3}" type="slidenum">
              <a:rPr lang="en-US"/>
              <a:pPr/>
              <a:t>9</a:t>
            </a:fld>
            <a:endParaRPr lang="en-US"/>
          </a:p>
        </p:txBody>
      </p:sp>
      <p:sp>
        <p:nvSpPr>
          <p:cNvPr id="19865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9865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BC00609-A65C-4F26-9EC7-8DEB67839C77}" type="slidenum">
              <a:rPr lang="en-US"/>
              <a:pPr/>
              <a:t>10</a:t>
            </a:fld>
            <a:endParaRPr lang="en-US"/>
          </a:p>
        </p:txBody>
      </p:sp>
      <p:sp>
        <p:nvSpPr>
          <p:cNvPr id="2457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80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C095996-F4AA-4C75-8992-133B395660C3}" type="slidenum">
              <a:rPr lang="en-US"/>
              <a:pPr/>
              <a:t>11</a:t>
            </a:fld>
            <a:endParaRPr lang="en-US"/>
          </a:p>
        </p:txBody>
      </p:sp>
      <p:sp>
        <p:nvSpPr>
          <p:cNvPr id="19865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9865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E26D30E-302A-4EF1-B3EF-E39F476F1299}" type="slidenum">
              <a:rPr lang="en-US"/>
              <a:pPr/>
              <a:t>12</a:t>
            </a:fld>
            <a:endParaRPr lang="en-US"/>
          </a:p>
        </p:txBody>
      </p:sp>
      <p:sp>
        <p:nvSpPr>
          <p:cNvPr id="20684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20685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E26D30E-302A-4EF1-B3EF-E39F476F1299}" type="slidenum">
              <a:rPr lang="en-US"/>
              <a:pPr/>
              <a:t>13</a:t>
            </a:fld>
            <a:endParaRPr lang="en-US"/>
          </a:p>
        </p:txBody>
      </p:sp>
      <p:sp>
        <p:nvSpPr>
          <p:cNvPr id="20684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20685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E2A70CD-5815-4655-B562-AE0B76E6FFFA}" type="slidenum">
              <a:rPr lang="en-US"/>
              <a:pPr/>
              <a:t>14</a:t>
            </a:fld>
            <a:endParaRPr lang="en-US"/>
          </a:p>
        </p:txBody>
      </p:sp>
      <p:sp>
        <p:nvSpPr>
          <p:cNvPr id="13414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C42ED32-EA40-4E70-A97A-47E2713FF64F}" type="slidenum">
              <a:rPr lang="en-US"/>
              <a:pPr/>
              <a:t>15</a:t>
            </a:fld>
            <a:endParaRPr lang="en-US"/>
          </a:p>
        </p:txBody>
      </p:sp>
      <p:sp>
        <p:nvSpPr>
          <p:cNvPr id="12390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2390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E26D30E-302A-4EF1-B3EF-E39F476F1299}" type="slidenum">
              <a:rPr lang="en-US"/>
              <a:pPr/>
              <a:t>16</a:t>
            </a:fld>
            <a:endParaRPr lang="en-US"/>
          </a:p>
        </p:txBody>
      </p:sp>
      <p:sp>
        <p:nvSpPr>
          <p:cNvPr id="20684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20685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1828548-9CA5-49BA-BBA7-A671B2A9C3E8}" type="slidenum">
              <a:rPr lang="en-US"/>
              <a:pPr/>
              <a:t>17</a:t>
            </a:fld>
            <a:endParaRPr lang="en-US"/>
          </a:p>
        </p:txBody>
      </p:sp>
      <p:sp>
        <p:nvSpPr>
          <p:cNvPr id="2560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04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9507C88-0727-4F87-A9E4-ADF2232C18C8}" type="slidenum">
              <a:rPr lang="en-US"/>
              <a:pPr/>
              <a:t>18</a:t>
            </a:fld>
            <a:endParaRPr lang="en-US"/>
          </a:p>
        </p:txBody>
      </p:sp>
      <p:sp>
        <p:nvSpPr>
          <p:cNvPr id="13926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3926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9C3BB3D-3443-4F41-80BE-83B90B2927DF}" type="slidenum">
              <a:rPr lang="en-US"/>
              <a:pPr/>
              <a:t>19</a:t>
            </a:fld>
            <a:endParaRPr lang="en-US"/>
          </a:p>
        </p:txBody>
      </p:sp>
      <p:sp>
        <p:nvSpPr>
          <p:cNvPr id="14028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4029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46397189-5D95-49A8-A8CD-E321060F64BE}" type="slidenum">
              <a:rPr lang="en-US"/>
              <a:pPr/>
              <a:t>20</a:t>
            </a:fld>
            <a:endParaRPr lang="en-US"/>
          </a:p>
        </p:txBody>
      </p:sp>
      <p:sp>
        <p:nvSpPr>
          <p:cNvPr id="2662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28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A845F94-F845-41D3-9AFC-7B9EE581B986}" type="slidenum">
              <a:rPr lang="en-US"/>
              <a:pPr/>
              <a:t>21</a:t>
            </a:fld>
            <a:endParaRPr lang="en-US"/>
          </a:p>
        </p:txBody>
      </p:sp>
      <p:sp>
        <p:nvSpPr>
          <p:cNvPr id="12185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2185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02E7492-49C5-410E-9D6B-49292CE84EAE}" type="slidenum">
              <a:rPr lang="en-US"/>
              <a:pPr/>
              <a:t>22</a:t>
            </a:fld>
            <a:endParaRPr lang="en-US"/>
          </a:p>
        </p:txBody>
      </p:sp>
      <p:sp>
        <p:nvSpPr>
          <p:cNvPr id="12288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2288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A845F94-F845-41D3-9AFC-7B9EE581B986}" type="slidenum">
              <a:rPr lang="en-US"/>
              <a:pPr/>
              <a:t>23</a:t>
            </a:fld>
            <a:endParaRPr lang="en-US"/>
          </a:p>
        </p:txBody>
      </p:sp>
      <p:sp>
        <p:nvSpPr>
          <p:cNvPr id="12185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2185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A45074B-3BDA-4B9B-9EE2-E3593B31294E}" type="slidenum">
              <a:rPr lang="en-US"/>
              <a:pPr/>
              <a:t>24</a:t>
            </a:fld>
            <a:endParaRPr lang="en-US"/>
          </a:p>
        </p:txBody>
      </p:sp>
      <p:sp>
        <p:nvSpPr>
          <p:cNvPr id="12083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2083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7E7ED458-0607-425D-A0C3-C8A0041D25AC}" type="slidenum">
              <a:rPr lang="en-US"/>
              <a:pPr/>
              <a:t>25</a:t>
            </a:fld>
            <a:endParaRPr lang="en-US"/>
          </a:p>
        </p:txBody>
      </p:sp>
      <p:sp>
        <p:nvSpPr>
          <p:cNvPr id="2048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484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9C3BB3D-3443-4F41-80BE-83B90B2927DF}" type="slidenum">
              <a:rPr lang="en-US"/>
              <a:pPr/>
              <a:t>26</a:t>
            </a:fld>
            <a:endParaRPr lang="en-US"/>
          </a:p>
        </p:txBody>
      </p:sp>
      <p:sp>
        <p:nvSpPr>
          <p:cNvPr id="14028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4029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1F24238-2613-4427-A828-330791169839}" type="slidenum">
              <a:rPr lang="en-US"/>
              <a:pPr/>
              <a:t>27</a:t>
            </a:fld>
            <a:endParaRPr lang="en-US"/>
          </a:p>
        </p:txBody>
      </p:sp>
      <p:sp>
        <p:nvSpPr>
          <p:cNvPr id="14131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4131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61EA319-C0F8-498A-B29E-B4DBD0F77FC8}" type="slidenum">
              <a:rPr lang="en-US"/>
              <a:pPr/>
              <a:t>28</a:t>
            </a:fld>
            <a:endParaRPr lang="en-US"/>
          </a:p>
        </p:txBody>
      </p:sp>
      <p:sp>
        <p:nvSpPr>
          <p:cNvPr id="14233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4233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DCB7BF3-B56A-44F6-8A0A-4DD0D01D8419}" type="slidenum">
              <a:rPr lang="en-US"/>
              <a:pPr/>
              <a:t>29</a:t>
            </a:fld>
            <a:endParaRPr lang="en-US"/>
          </a:p>
        </p:txBody>
      </p:sp>
      <p:sp>
        <p:nvSpPr>
          <p:cNvPr id="14336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4336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CBA1F5D-F1A7-4081-9E37-B9D36CEB4744}" type="slidenum">
              <a:rPr lang="en-US"/>
              <a:pPr/>
              <a:t>30</a:t>
            </a:fld>
            <a:endParaRPr lang="en-US"/>
          </a:p>
        </p:txBody>
      </p:sp>
      <p:sp>
        <p:nvSpPr>
          <p:cNvPr id="14438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4438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DB373D2-A626-47B3-B97E-FF1249821DBE}" type="slidenum">
              <a:rPr lang="en-US"/>
              <a:pPr/>
              <a:t>31</a:t>
            </a:fld>
            <a:endParaRPr lang="en-US"/>
          </a:p>
        </p:txBody>
      </p:sp>
      <p:sp>
        <p:nvSpPr>
          <p:cNvPr id="14540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4541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04E4ADB-E91A-4A48-815C-AC90127BE5D1}" type="slidenum">
              <a:rPr lang="en-US"/>
              <a:pPr/>
              <a:t>32</a:t>
            </a:fld>
            <a:endParaRPr lang="en-US"/>
          </a:p>
        </p:txBody>
      </p:sp>
      <p:sp>
        <p:nvSpPr>
          <p:cNvPr id="14643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4643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4C4A222-ED0E-4A16-9CF8-17B2224C6A6B}" type="slidenum">
              <a:rPr lang="en-US"/>
              <a:pPr/>
              <a:t>33</a:t>
            </a:fld>
            <a:endParaRPr lang="en-US"/>
          </a:p>
        </p:txBody>
      </p:sp>
      <p:sp>
        <p:nvSpPr>
          <p:cNvPr id="14745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4745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81456F3-8E21-4211-BF92-7CD9EDBC4D52}" type="slidenum">
              <a:rPr lang="en-US"/>
              <a:pPr/>
              <a:t>34</a:t>
            </a:fld>
            <a:endParaRPr lang="en-US"/>
          </a:p>
        </p:txBody>
      </p:sp>
      <p:sp>
        <p:nvSpPr>
          <p:cNvPr id="14848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4848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AC919B5-52C9-464A-9D73-94FFF2BB4432}" type="slidenum">
              <a:rPr lang="en-US"/>
              <a:pPr/>
              <a:t>35</a:t>
            </a:fld>
            <a:endParaRPr lang="en-US"/>
          </a:p>
        </p:txBody>
      </p:sp>
      <p:sp>
        <p:nvSpPr>
          <p:cNvPr id="14950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4950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63DBAF0-1EA6-4CB1-934F-E0D398ADB034}" type="slidenum">
              <a:rPr lang="en-US"/>
              <a:pPr/>
              <a:t>36</a:t>
            </a:fld>
            <a:endParaRPr lang="en-US"/>
          </a:p>
        </p:txBody>
      </p:sp>
      <p:sp>
        <p:nvSpPr>
          <p:cNvPr id="15052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5053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E1F9E62-2DE5-4FF8-8716-B4F15969173E}" type="slidenum">
              <a:rPr lang="en-US"/>
              <a:pPr/>
              <a:t>37</a:t>
            </a:fld>
            <a:endParaRPr lang="en-US"/>
          </a:p>
        </p:txBody>
      </p:sp>
      <p:sp>
        <p:nvSpPr>
          <p:cNvPr id="15155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5155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9F60815-200F-461D-870C-10CE87D42E53}" type="slidenum">
              <a:rPr lang="en-US"/>
              <a:pPr/>
              <a:t>38</a:t>
            </a:fld>
            <a:endParaRPr lang="en-US"/>
          </a:p>
        </p:txBody>
      </p:sp>
      <p:sp>
        <p:nvSpPr>
          <p:cNvPr id="15257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5257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5E170EC-8DE7-450D-AF87-63386D9402CC}" type="slidenum">
              <a:rPr lang="en-US"/>
              <a:pPr/>
              <a:t>39</a:t>
            </a:fld>
            <a:endParaRPr lang="en-US"/>
          </a:p>
        </p:txBody>
      </p:sp>
      <p:sp>
        <p:nvSpPr>
          <p:cNvPr id="15360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5360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A5CD271-2ACE-4EF1-9963-6B1C2D9972E9}" type="slidenum">
              <a:rPr lang="en-US"/>
              <a:pPr/>
              <a:t>40</a:t>
            </a:fld>
            <a:endParaRPr lang="en-US"/>
          </a:p>
        </p:txBody>
      </p:sp>
      <p:sp>
        <p:nvSpPr>
          <p:cNvPr id="15462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5462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A25C048-41D4-4A8A-96B5-F9D257421ADE}" type="slidenum">
              <a:rPr lang="en-US"/>
              <a:pPr/>
              <a:t>41</a:t>
            </a:fld>
            <a:endParaRPr lang="en-US"/>
          </a:p>
        </p:txBody>
      </p:sp>
      <p:sp>
        <p:nvSpPr>
          <p:cNvPr id="15564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5565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184DA40-FFBC-4A5E-902B-5FCE488A5C53}" type="slidenum">
              <a:rPr lang="en-US"/>
              <a:pPr/>
              <a:t>42</a:t>
            </a:fld>
            <a:endParaRPr lang="en-US"/>
          </a:p>
        </p:txBody>
      </p:sp>
      <p:sp>
        <p:nvSpPr>
          <p:cNvPr id="15667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5667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90BECFE-7DF2-4E24-930B-AD0554BF5873}" type="slidenum">
              <a:rPr lang="en-US"/>
              <a:pPr/>
              <a:t>43</a:t>
            </a:fld>
            <a:endParaRPr lang="en-US"/>
          </a:p>
        </p:txBody>
      </p:sp>
      <p:sp>
        <p:nvSpPr>
          <p:cNvPr id="15769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5769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0E1BE13-11AF-4087-8623-38921994D362}" type="slidenum">
              <a:rPr lang="en-US"/>
              <a:pPr/>
              <a:t>44</a:t>
            </a:fld>
            <a:endParaRPr lang="en-US"/>
          </a:p>
        </p:txBody>
      </p:sp>
      <p:sp>
        <p:nvSpPr>
          <p:cNvPr id="15872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5872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088878C-B968-4284-AD16-E1FA0672280C}" type="slidenum">
              <a:rPr lang="en-US"/>
              <a:pPr/>
              <a:t>45</a:t>
            </a:fld>
            <a:endParaRPr lang="en-US"/>
          </a:p>
        </p:txBody>
      </p:sp>
      <p:sp>
        <p:nvSpPr>
          <p:cNvPr id="15974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5974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0D02C15-C607-4BD7-B9CA-AB0598322BF8}" type="slidenum">
              <a:rPr lang="en-US"/>
              <a:pPr/>
              <a:t>46</a:t>
            </a:fld>
            <a:endParaRPr lang="en-US"/>
          </a:p>
        </p:txBody>
      </p:sp>
      <p:sp>
        <p:nvSpPr>
          <p:cNvPr id="16076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6077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2F51D61-DB04-4B75-98EA-8F183F20CEF5}" type="slidenum">
              <a:rPr lang="en-US"/>
              <a:pPr/>
              <a:t>47</a:t>
            </a:fld>
            <a:endParaRPr lang="en-US"/>
          </a:p>
        </p:txBody>
      </p:sp>
      <p:sp>
        <p:nvSpPr>
          <p:cNvPr id="16179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6179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A0E69BD-50A0-4184-95CA-197D9E674480}" type="slidenum">
              <a:rPr lang="en-US"/>
              <a:pPr/>
              <a:t>48</a:t>
            </a:fld>
            <a:endParaRPr lang="en-US"/>
          </a:p>
        </p:txBody>
      </p:sp>
      <p:sp>
        <p:nvSpPr>
          <p:cNvPr id="16281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6281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823CF6E-00A4-45A2-AECA-7A400463B41E}" type="slidenum">
              <a:rPr lang="en-US"/>
              <a:pPr/>
              <a:t>49</a:t>
            </a:fld>
            <a:endParaRPr lang="en-US"/>
          </a:p>
        </p:txBody>
      </p:sp>
      <p:sp>
        <p:nvSpPr>
          <p:cNvPr id="16384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6384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D4BC486-4EFB-4CC2-9670-006C131D8493}" type="slidenum">
              <a:rPr lang="en-US"/>
              <a:pPr/>
              <a:t>50</a:t>
            </a:fld>
            <a:endParaRPr lang="en-US"/>
          </a:p>
        </p:txBody>
      </p:sp>
      <p:sp>
        <p:nvSpPr>
          <p:cNvPr id="16486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6486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C9BCC62-58A1-440D-B541-1325E2B9E0BF}" type="slidenum">
              <a:rPr lang="en-US"/>
              <a:pPr/>
              <a:t>51</a:t>
            </a:fld>
            <a:endParaRPr lang="en-US"/>
          </a:p>
        </p:txBody>
      </p:sp>
      <p:sp>
        <p:nvSpPr>
          <p:cNvPr id="16588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6589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55CAABA-3EF4-4713-9902-F52225BA18B6}" type="slidenum">
              <a:rPr lang="en-US"/>
              <a:pPr/>
              <a:t>52</a:t>
            </a:fld>
            <a:endParaRPr lang="en-US"/>
          </a:p>
        </p:txBody>
      </p:sp>
      <p:sp>
        <p:nvSpPr>
          <p:cNvPr id="16691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6691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1F24238-2613-4427-A828-330791169839}" type="slidenum">
              <a:rPr lang="en-US"/>
              <a:pPr/>
              <a:t>53</a:t>
            </a:fld>
            <a:endParaRPr lang="en-US"/>
          </a:p>
        </p:txBody>
      </p:sp>
      <p:sp>
        <p:nvSpPr>
          <p:cNvPr id="14131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4131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F8B87B2-0D3A-419E-AB64-5B6444EBAFB7}" type="slidenum">
              <a:rPr lang="en-US"/>
              <a:pPr/>
              <a:t>54</a:t>
            </a:fld>
            <a:endParaRPr lang="en-US"/>
          </a:p>
        </p:txBody>
      </p:sp>
      <p:sp>
        <p:nvSpPr>
          <p:cNvPr id="16998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6998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8629C57-C20B-433C-83B3-873401BD3F80}" type="slidenum">
              <a:rPr lang="en-US"/>
              <a:pPr/>
              <a:t>55</a:t>
            </a:fld>
            <a:endParaRPr lang="en-US"/>
          </a:p>
        </p:txBody>
      </p:sp>
      <p:sp>
        <p:nvSpPr>
          <p:cNvPr id="17100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7101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B804352-1CF9-4B39-BC04-96CFEB303735}" type="slidenum">
              <a:rPr lang="en-US"/>
              <a:pPr/>
              <a:t>56</a:t>
            </a:fld>
            <a:endParaRPr lang="en-US"/>
          </a:p>
        </p:txBody>
      </p:sp>
      <p:sp>
        <p:nvSpPr>
          <p:cNvPr id="17203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7203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1F24238-2613-4427-A828-330791169839}" type="slidenum">
              <a:rPr lang="en-US"/>
              <a:pPr/>
              <a:t>57</a:t>
            </a:fld>
            <a:endParaRPr lang="en-US"/>
          </a:p>
        </p:txBody>
      </p:sp>
      <p:sp>
        <p:nvSpPr>
          <p:cNvPr id="14131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4131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1F24238-2613-4427-A828-330791169839}" type="slidenum">
              <a:rPr lang="en-US"/>
              <a:pPr/>
              <a:t>58</a:t>
            </a:fld>
            <a:endParaRPr lang="en-US"/>
          </a:p>
        </p:txBody>
      </p:sp>
      <p:sp>
        <p:nvSpPr>
          <p:cNvPr id="14131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4131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8BD4404-2F70-497F-A262-369824124BED}" type="slidenum">
              <a:rPr lang="en-US"/>
              <a:pPr/>
              <a:t>59</a:t>
            </a:fld>
            <a:endParaRPr lang="en-US"/>
          </a:p>
        </p:txBody>
      </p:sp>
      <p:sp>
        <p:nvSpPr>
          <p:cNvPr id="17612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7613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59A471F-30F4-4765-8CD3-925E875D3902}" type="slidenum">
              <a:rPr lang="en-US"/>
              <a:pPr/>
              <a:t>60</a:t>
            </a:fld>
            <a:endParaRPr lang="en-US"/>
          </a:p>
        </p:txBody>
      </p:sp>
      <p:sp>
        <p:nvSpPr>
          <p:cNvPr id="17715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7715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F6F1766-C2DB-485C-865F-A052A9A63440}" type="slidenum">
              <a:rPr lang="en-US"/>
              <a:pPr/>
              <a:t>61</a:t>
            </a:fld>
            <a:endParaRPr lang="en-US"/>
          </a:p>
        </p:txBody>
      </p:sp>
      <p:sp>
        <p:nvSpPr>
          <p:cNvPr id="17817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7817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90ED1BD-7DD0-4EB0-B80B-78BE072418D8}" type="slidenum">
              <a:rPr lang="en-US"/>
              <a:pPr/>
              <a:t>62</a:t>
            </a:fld>
            <a:endParaRPr lang="en-US"/>
          </a:p>
        </p:txBody>
      </p:sp>
      <p:sp>
        <p:nvSpPr>
          <p:cNvPr id="18739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8739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A26F5FD-74EB-40CE-91FD-37A8333993CB}" type="slidenum">
              <a:rPr lang="en-US"/>
              <a:pPr/>
              <a:t>63</a:t>
            </a:fld>
            <a:endParaRPr lang="en-US"/>
          </a:p>
        </p:txBody>
      </p:sp>
      <p:sp>
        <p:nvSpPr>
          <p:cNvPr id="11673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1673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B5F18CF-676C-48C1-B1E9-C342A66F49B3}" type="slidenum">
              <a:rPr lang="en-US"/>
              <a:pPr/>
              <a:t>64</a:t>
            </a:fld>
            <a:endParaRPr lang="en-US"/>
          </a:p>
        </p:txBody>
      </p:sp>
      <p:sp>
        <p:nvSpPr>
          <p:cNvPr id="18841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8841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7CDC58B-A629-45FA-B532-946F5470412B}" type="slidenum">
              <a:rPr lang="en-US"/>
              <a:pPr/>
              <a:t>65</a:t>
            </a:fld>
            <a:endParaRPr lang="en-US"/>
          </a:p>
        </p:txBody>
      </p:sp>
      <p:sp>
        <p:nvSpPr>
          <p:cNvPr id="18944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8944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90ED1BD-7DD0-4EB0-B80B-78BE072418D8}" type="slidenum">
              <a:rPr lang="en-US"/>
              <a:pPr/>
              <a:t>66</a:t>
            </a:fld>
            <a:endParaRPr lang="en-US"/>
          </a:p>
        </p:txBody>
      </p:sp>
      <p:sp>
        <p:nvSpPr>
          <p:cNvPr id="18739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8739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41F4684-79FE-4B85-AB44-0FDA88FA628D}" type="slidenum">
              <a:rPr lang="en-US"/>
              <a:pPr/>
              <a:t>67</a:t>
            </a:fld>
            <a:endParaRPr lang="en-US"/>
          </a:p>
        </p:txBody>
      </p:sp>
      <p:sp>
        <p:nvSpPr>
          <p:cNvPr id="19046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9046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CB14669-DCF6-4D74-AA5E-A47E1D4F9065}" type="slidenum">
              <a:rPr lang="en-US"/>
              <a:pPr/>
              <a:t>68</a:t>
            </a:fld>
            <a:endParaRPr lang="en-US"/>
          </a:p>
        </p:txBody>
      </p:sp>
      <p:sp>
        <p:nvSpPr>
          <p:cNvPr id="3072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24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58CB95A-843B-4EBD-B9D6-7DF6A153EB58}" type="slidenum">
              <a:rPr lang="en-US"/>
              <a:pPr/>
              <a:t>69</a:t>
            </a:fld>
            <a:endParaRPr lang="en-US"/>
          </a:p>
        </p:txBody>
      </p:sp>
      <p:sp>
        <p:nvSpPr>
          <p:cNvPr id="3174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748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E2A70CD-5815-4655-B562-AE0B76E6FFFA}" type="slidenum">
              <a:rPr lang="en-US"/>
              <a:pPr/>
              <a:t>70</a:t>
            </a:fld>
            <a:endParaRPr lang="en-US"/>
          </a:p>
        </p:txBody>
      </p:sp>
      <p:sp>
        <p:nvSpPr>
          <p:cNvPr id="13414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C095996-F4AA-4C75-8992-133B395660C3}" type="slidenum">
              <a:rPr lang="en-US"/>
              <a:pPr/>
              <a:t>71</a:t>
            </a:fld>
            <a:endParaRPr lang="en-US"/>
          </a:p>
        </p:txBody>
      </p:sp>
      <p:sp>
        <p:nvSpPr>
          <p:cNvPr id="19865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9865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BC00609-A65C-4F26-9EC7-8DEB67839C77}" type="slidenum">
              <a:rPr lang="en-US"/>
              <a:pPr/>
              <a:t>72</a:t>
            </a:fld>
            <a:endParaRPr lang="en-US"/>
          </a:p>
        </p:txBody>
      </p:sp>
      <p:sp>
        <p:nvSpPr>
          <p:cNvPr id="2457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80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5BC34EC-B6C7-447C-A30D-8C3325165E88}" type="slidenum">
              <a:rPr lang="en-US"/>
              <a:pPr/>
              <a:t>73</a:t>
            </a:fld>
            <a:endParaRPr lang="en-US"/>
          </a:p>
        </p:txBody>
      </p:sp>
      <p:sp>
        <p:nvSpPr>
          <p:cNvPr id="22425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22425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81983BA-0A88-45E1-99C9-D08EE1085565}" type="slidenum">
              <a:rPr lang="en-US"/>
              <a:pPr/>
              <a:t>74</a:t>
            </a:fld>
            <a:endParaRPr lang="en-US"/>
          </a:p>
        </p:txBody>
      </p:sp>
      <p:sp>
        <p:nvSpPr>
          <p:cNvPr id="143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6E1A7DC-05C5-4BDA-97FA-D119F78803B0}" type="slidenum">
              <a:rPr lang="en-US"/>
              <a:pPr/>
              <a:t>75</a:t>
            </a:fld>
            <a:endParaRPr lang="en-US"/>
          </a:p>
        </p:txBody>
      </p:sp>
      <p:sp>
        <p:nvSpPr>
          <p:cNvPr id="3277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2772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1F6A1CD-FD68-4CAB-A549-E8A9976D691E}" type="slidenum">
              <a:rPr lang="en-US"/>
              <a:pPr/>
              <a:t>76</a:t>
            </a:fld>
            <a:endParaRPr lang="en-US"/>
          </a:p>
        </p:txBody>
      </p:sp>
      <p:sp>
        <p:nvSpPr>
          <p:cNvPr id="22323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22323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CA931E-5841-46D1-BB9F-FD753921AA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000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00C740-5E31-42B8-9CC7-74AB7835DA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C177F2-76E0-4138-BC06-5FFF4ECBFD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A7A3CC-1BCE-449E-B80A-5A2A60F689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091A52-DFFC-44F4-B686-2A06EBF50D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2D8E97-EB5A-4CB2-89E7-C0FBB4261F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BB9F2F-640C-43F8-A730-425DD1C9E8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1D9816-8C5C-4075-9CF9-C178EFD86C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2F2DA2-C893-4EA9-92DE-E7488EB77E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5A2E72-5A7F-4482-9F40-4DA8C47704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5813" cy="584993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499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336DF6-DC58-414A-B59C-C8772FD53C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8013" cy="11414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C76020-72F4-4606-AF33-1D3A895AEF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8013" cy="11414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660B21-4B2E-4E7A-A84D-408B8A0B08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8013" cy="11414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6613" y="3938588"/>
            <a:ext cx="4038600" cy="21859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1F2F33-7E1A-4EE6-B448-5D760138D5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8013" cy="11414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8013" cy="4524375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B27A3B-4A50-4734-BD09-A25A8860F9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7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8013" cy="11414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94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A9502AA9-50AC-42DE-A588-DA8F3972F2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5pPr>
      <a:lvl6pPr marL="2514600" indent="-228600"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6pPr>
      <a:lvl7pPr marL="2971800" indent="-228600"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7pPr>
      <a:lvl8pPr marL="3429000" indent="-228600"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8pPr>
      <a:lvl9pPr marL="3886200" indent="-228600"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9pPr>
    </p:titleStyle>
    <p:bodyStyle>
      <a:lvl1pPr marL="342900" indent="-342900" algn="l" defTabSz="457200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57200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57200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57200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57200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ibm.com/ceostudy/uk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ibm.com/ceostudy/uk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#Slide 45"/><Relationship Id="rId13" Type="http://schemas.openxmlformats.org/officeDocument/2006/relationships/slide" Target="slide33.xml"/><Relationship Id="rId3" Type="http://schemas.openxmlformats.org/officeDocument/2006/relationships/slide" Target="slide36.xml"/><Relationship Id="rId7" Type="http://schemas.openxmlformats.org/officeDocument/2006/relationships/slide" Target="slide45.xml"/><Relationship Id="rId12" Type="http://schemas.openxmlformats.org/officeDocument/2006/relationships/slide" Target="slide32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1.xml"/><Relationship Id="rId11" Type="http://schemas.openxmlformats.org/officeDocument/2006/relationships/slide" Target="slide47.xml"/><Relationship Id="rId5" Type="http://schemas.openxmlformats.org/officeDocument/2006/relationships/slide" Target="slide30.xml"/><Relationship Id="rId15" Type="http://schemas.openxmlformats.org/officeDocument/2006/relationships/slide" Target="slide38.xml"/><Relationship Id="rId10" Type="http://schemas.openxmlformats.org/officeDocument/2006/relationships/hyperlink" Target="#Slide 46"/><Relationship Id="rId4" Type="http://schemas.openxmlformats.org/officeDocument/2006/relationships/slide" Target="slide29.xml"/><Relationship Id="rId9" Type="http://schemas.openxmlformats.org/officeDocument/2006/relationships/slide" Target="slide46.xml"/><Relationship Id="rId14" Type="http://schemas.openxmlformats.org/officeDocument/2006/relationships/slide" Target="slide3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12" Type="http://schemas.openxmlformats.org/officeDocument/2006/relationships/image" Target="../media/image41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5.jpe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13" Type="http://schemas.openxmlformats.org/officeDocument/2006/relationships/image" Target="../media/image44.png"/><Relationship Id="rId3" Type="http://schemas.openxmlformats.org/officeDocument/2006/relationships/image" Target="../media/image32.png"/><Relationship Id="rId7" Type="http://schemas.openxmlformats.org/officeDocument/2006/relationships/image" Target="../media/image43.jpeg"/><Relationship Id="rId12" Type="http://schemas.openxmlformats.org/officeDocument/2006/relationships/image" Target="../media/image41.jpeg"/><Relationship Id="rId17" Type="http://schemas.openxmlformats.org/officeDocument/2006/relationships/image" Target="../media/image48.jpeg"/><Relationship Id="rId2" Type="http://schemas.openxmlformats.org/officeDocument/2006/relationships/notesSlide" Target="../notesSlides/notesSlide41.xml"/><Relationship Id="rId16" Type="http://schemas.openxmlformats.org/officeDocument/2006/relationships/image" Target="../media/image47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5.jpe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5" Type="http://schemas.openxmlformats.org/officeDocument/2006/relationships/image" Target="../media/image46.jpe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jpeg"/><Relationship Id="rId14" Type="http://schemas.openxmlformats.org/officeDocument/2006/relationships/image" Target="../media/image45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13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13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>
          <a:xfrm>
            <a:off x="467544" y="1700808"/>
            <a:ext cx="7844408" cy="3126680"/>
          </a:xfrm>
        </p:spPr>
        <p:txBody>
          <a:bodyPr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40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INSPIRED CAPITAL</a:t>
            </a:r>
            <a:r>
              <a:rPr lang="en-US" sz="4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4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3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A New Approach to Measuring Performance and Achieving </a:t>
            </a:r>
            <a:r>
              <a:rPr lang="en-US" sz="34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SUSTAINABLE BUSINESS SUCCESS </a:t>
            </a:r>
            <a:br>
              <a:rPr lang="en-US" sz="34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</a:br>
            <a:r>
              <a:rPr lang="en-US" sz="3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in a </a:t>
            </a:r>
            <a:r>
              <a:rPr lang="en-US" sz="3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Brave New World</a:t>
            </a:r>
            <a:r>
              <a:rPr lang="en-US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32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6516216" y="4725144"/>
            <a:ext cx="6477000" cy="2209800"/>
          </a:xfrm>
        </p:spPr>
        <p:txBody>
          <a:bodyPr/>
          <a:lstStyle/>
          <a:p>
            <a:pPr marL="0" indent="0"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4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Presented by: </a:t>
            </a:r>
            <a:br>
              <a:rPr lang="en-US" sz="24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4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24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Jonathan Quail</a:t>
            </a:r>
            <a:br>
              <a:rPr lang="en-US" sz="2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CEO, </a:t>
            </a:r>
            <a:r>
              <a:rPr lang="en-US" sz="2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LIFEBUILD</a:t>
            </a:r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228600" y="4495800"/>
            <a:ext cx="4495800" cy="2362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205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91330"/>
            <a:ext cx="2627784" cy="1466670"/>
          </a:xfrm>
          <a:prstGeom prst="rect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</p:pic>
      <p:pic>
        <p:nvPicPr>
          <p:cNvPr id="2054" name="Picture 7" descr="Hands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15476" y="0"/>
            <a:ext cx="2228523" cy="148478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>
          <a:xfrm>
            <a:off x="0" y="476672"/>
            <a:ext cx="9144000" cy="914400"/>
          </a:xfrm>
        </p:spPr>
        <p:txBody>
          <a:bodyPr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ZA" sz="36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PRESENTATION OVERVIEW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395536" y="1340768"/>
          <a:ext cx="8496944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485800"/>
            <a:ext cx="8229600" cy="11430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4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??THE BIG QUESTION??</a:t>
            </a:r>
            <a:endParaRPr lang="en-ZA" sz="48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70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628800"/>
            <a:ext cx="8839200" cy="5608638"/>
          </a:xfrm>
          <a:ln/>
        </p:spPr>
        <p:txBody>
          <a:bodyPr/>
          <a:lstStyle/>
          <a:p>
            <a:pPr>
              <a:spcBef>
                <a:spcPts val="10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endParaRPr lang="en-ZA" sz="4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spcBef>
                <a:spcPts val="60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How do organisations truly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add value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their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employees, customers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and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society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as a whole and generate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satisfactory ongoing profits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 an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ethical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and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sustainable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way in today’s challenging environment?</a:t>
            </a:r>
            <a:endParaRPr lang="en-ZA" sz="32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ts val="600"/>
              </a:spcBef>
              <a:buClrTx/>
              <a:buSzTx/>
              <a:buFontTx/>
              <a:buNone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endParaRPr lang="en-ZA" sz="32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43362" name="AutoShape 2" descr="data:image/jpg;base64,/9j/4AAQSkZJRgABAQAAAQABAAD/2wBDAAkGBwgHBgkIBwgKCgkLDRYPDQwMDRsUFRAWIB0iIiAdHx8kKDQsJCYxJx8fLT0tMTU3Ojo6Iys/RD84QzQ5Ojf/2wBDAQoKCg0MDRoPDxo3JR8lNzc3Nzc3Nzc3Nzc3Nzc3Nzc3Nzc3Nzc3Nzc3Nzc3Nzc3Nzc3Nzc3Nzc3Nzc3Nzc3Nzf/wAARCAA4AIwDASIAAhEBAxEB/8QAGwAAAgMBAQEAAAAAAAAAAAAAAAYBBQcDAgT/xAA8EAABAwMCAwYCBwUJAAAAAAABAgMEAAURBhIhMVEHE0FhcYEVIhQyUmKRobFygrLR4SMmMzZCVHTB8P/EABkBAAMBAQEAAAAAAAAAAAAAAAADBAIBBf/EACsRAAICAQIGAQEJAAAAAAAAAAECABEDEjEEEyFBUWGhBRQiIyRCcZHB8P/aAAwDAQACEQMRAD8A3GuMqXHiNF2W+0w2Oa3VhIHuaptY6ja05alSVDe8rg0jqaXdP6flXtQud/UH318R3o3pb+6hJ4DHXHpimjGAuptpgt1oRmRq7Ti3O7TfLeVdPpCf51bR5LElsORnm3WzyW2oKH4iqh/S1tkM90+0HE45KSCP0pFn6Mulm1HGd09KkMRVnc4tCxkcfqAcc5+8CB58q0q4WB6kH+ZwlwdrmrUV4aK+7SXAArHECvWeNIjJNFRmpohCiozRmiEmiijNEIVTT9T2iAndJlhKc7dyW1KBPQYBz7VcE1lnaqhJvtpSM5W+0Cc/fpWVyosROfIyKCvmai0sONpWnIChnBGCPUeFe64Q0hEVpI5BA/Su2abHSaKjNTRCZH2iShO1pa7epWW0SUBSfQAj8zWrRGksRm20DASkCsc7VIj9t1Yzcmk8HO7fbPgVIwCPyH41rVkuLF1tUabFXuadbBB6dQfMHhVvFJWPGw2r57xGE/eYHe599QQCckca4TnnmI61x2O+cA4I3hA9yf60k3zXk6xw1OzrayHMHYhDqiD77RU2PE2U0sYzhd4yasvzWn7S7LcAUsA7EdT/AOxVLb7TcbzFEm4z5RdcGcIkKbQg9EpRgYHU5z+VLHarOflWS3OrSAp5vcQjO3cCCQM8fEVpWn325NmhvskFtxpKk46EZqUHU7Ke09BlOHAjr+q+v9TPZ1+vmh722zc33J9rcG7Lh3KCM4JB+0OnI+Wa0SZdY0a1m4d4lUfu+8SpPJQxkEUpdr7DKtOB93AU0o7T6j+gqsYTIX2b25h7O4x9hz6DAqPisz8Picp2qvVmviOyKmbHjeqY2D7qM1t+IXpgSnHnGkrGUpSspSnyAHP1NcZc652F4GQoyWOeCeKh44PgaudLOIdsMJaORbGfXxrlq5DZs7rjmAEAnPsazxmIJw/NxmmXrfc/v5uR4mt9LbGeL/qWNatPm7N4dSpG5ofa4ZqpRF1BcbcJbV0fRJUncEjahrP2QkDOPDJOf0pQvESdP7N4rrKFrbaWouJSMkNqOQR6YH406aG1RbrjpxhTkthuRHbCZDa1hJSR48fA869zEG+zpkUdTv6kbEcwqdoq6Mu9zuuo3IF1nzUSmSVpZ+kFLagk4UkgDOQfPB9q69px/vNZQf8AcM/xUWCGu69or98iNlEEbgysjHe5PFXpw4dc1Had/mqzf8hr+IUr6kys40+pNkBGNb8iOGq9QGxWhksJSqW/tbZSrlk4AJ9yKrJFnmOW1U2Te5TDoTu+kOyShI/dGEpHl+dUXa08uM7aXgFFKNjgx4lCsn9RTTDsEa5pjz3n1TELQlbS3195tBHDan6qfYZqS9bMPE97TycWNwau+3vaU3Z3qSdfDKtl0LroZKVsTQnAcAPFOfHkOPiCc08MwO5BSiQ+QTn5lA44Y/6qYdtixDuabG881niTX2U5F0qBdyTNkGTIXAq+0pdV6ejajtaokjKVpO5pwc0K61mVqd1RoGY4wYSpkBasqbRkpJ+0PFJ9iPWtnrw6026na4hKh0IzVOPiGRSh6r4MmbGGN7GKELtBhS0Ddabw254oEQqH4g/ypW7RPiWqkMMW61usNpGCuStKSf3UkmtP+FwQciM3n9mu7bDTX+G2hPoKFzBDqRaMCmoUxi3ctNtX7SjMCSC26hIU0vHFtY8aXdLydR6TaNpm2xM6IhR7h1t4IKAfD5vD9POtLqClKuYB9RUpQFtXeVrnZU5Z6r4Mz68W26avlsInNNx4LStwjNrK9x6rVgD2GfXq2ybM09ZxASSnaPlV0V1q0AA5AD0qaDjUqVbre8w2VmrtW0SLNJuennHIUqEXo5UShSFAYPlnwrte0TtRtphpb7mKo5cSDlSx0J5AemacCkK5gH1oCQOQA9BSRwqhQlkr4/3X5nC5u+8qh8PsNoCJrzTMdCcKUs4BrO9ZJhTLYtenYE8KWr+0WmMW0OJI55Vgn8K665uAc17b4U5wtxG1pJK+CRlPyn03ePUeVaQxb4jTYCWkq4fWVxJr1B+WKuBZIv1Jj+LYiL2Y6siSG27NLbDE9KdrazwDwSOXkoAcvL2rj2gWi9T9QxZUSKwtmOtC0ZcVlW0544HCuGuLXGZ1rZl2kBM0upekJb/0pSoYUemeI8+Fai1ktpKhxwM0ri8eNyGUVfWvcyE1jS/YxUvVlVq3TaWZjSIsxs7mihZWEK5cyBkHx4Um2KZrHSJVb/h6JkRKjsSpwAJ/ZOQQPIgitgrypCVfWSD6ipTiBOrvPRx8U6Y+UaK+DKLTk+7XHL1yZZYTj5WWcqA/aWeZ8gAPM+F/UAADAAFTWwKk7GzcKKKK7OQoooohCiiiiEKKKKIQoooohKDVOlbfqRpAmIw639R1PBSfLNUMLQ86EkMsXi4Ijjk2iYpCcegFFFMXNkUaQekwUUmyJf2bTUW2q3hCSsq3KPElSuqlHJUfU1fUUVgkk2ZsCoUUUVyEKKKKIT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143364" name="AutoShape 4" descr="data:image/jpg;base64,/9j/4AAQSkZJRgABAQAAAQABAAD/2wBDAAkGBwgHBgkIBwgKCgkLDRYPDQwMDRsUFRAWIB0iIiAdHx8kKDQsJCYxJx8fLT0tMTU3Ojo6Iys/RD84QzQ5Ojf/2wBDAQoKCg0MDRoPDxo3JR8lNzc3Nzc3Nzc3Nzc3Nzc3Nzc3Nzc3Nzc3Nzc3Nzc3Nzc3Nzc3Nzc3Nzc3Nzc3Nzc3Nzf/wAARCAA4AIwDASIAAhEBAxEB/8QAGwAAAgMBAQEAAAAAAAAAAAAAAAYBBQcDAgT/xAA8EAABAwMCAwYCBwUJAAAAAAABAgMEAAURBhIhMVEHE0FhcYEVIhQyUmKRobFygrLR4SMmMzZCVHTB8P/EABkBAAMBAQEAAAAAAAAAAAAAAAADBAIBBf/EACsRAAICAQIGAQEJAAAAAAAAAAECABEDEjEEEyFBUWGhBRQiIyRCcZHB8P/aAAwDAQACEQMRAD8A3GuMqXHiNF2W+0w2Oa3VhIHuaptY6ja05alSVDe8rg0jqaXdP6flXtQud/UH318R3o3pb+6hJ4DHXHpimjGAuptpgt1oRmRq7Ti3O7TfLeVdPpCf51bR5LElsORnm3WzyW2oKH4iqh/S1tkM90+0HE45KSCP0pFn6Mulm1HGd09KkMRVnc4tCxkcfqAcc5+8CB58q0q4WB6kH+ZwlwdrmrUV4aK+7SXAArHECvWeNIjJNFRmpohCiozRmiEmiijNEIVTT9T2iAndJlhKc7dyW1KBPQYBz7VcE1lnaqhJvtpSM5W+0Cc/fpWVyosROfIyKCvmai0sONpWnIChnBGCPUeFe64Q0hEVpI5BA/Su2abHSaKjNTRCZH2iShO1pa7epWW0SUBSfQAj8zWrRGksRm20DASkCsc7VIj9t1Yzcmk8HO7fbPgVIwCPyH41rVkuLF1tUabFXuadbBB6dQfMHhVvFJWPGw2r57xGE/eYHe599QQCckca4TnnmI61x2O+cA4I3hA9yf60k3zXk6xw1OzrayHMHYhDqiD77RU2PE2U0sYzhd4yasvzWn7S7LcAUsA7EdT/AOxVLb7TcbzFEm4z5RdcGcIkKbQg9EpRgYHU5z+VLHarOflWS3OrSAp5vcQjO3cCCQM8fEVpWn325NmhvskFtxpKk46EZqUHU7Ke09BlOHAjr+q+v9TPZ1+vmh722zc33J9rcG7Lh3KCM4JB+0OnI+Wa0SZdY0a1m4d4lUfu+8SpPJQxkEUpdr7DKtOB93AU0o7T6j+gqsYTIX2b25h7O4x9hz6DAqPisz8Picp2qvVmviOyKmbHjeqY2D7qM1t+IXpgSnHnGkrGUpSspSnyAHP1NcZc652F4GQoyWOeCeKh44PgaudLOIdsMJaORbGfXxrlq5DZs7rjmAEAnPsazxmIJw/NxmmXrfc/v5uR4mt9LbGeL/qWNatPm7N4dSpG5ofa4ZqpRF1BcbcJbV0fRJUncEjahrP2QkDOPDJOf0pQvESdP7N4rrKFrbaWouJSMkNqOQR6YH406aG1RbrjpxhTkthuRHbCZDa1hJSR48fA869zEG+zpkUdTv6kbEcwqdoq6Mu9zuuo3IF1nzUSmSVpZ+kFLagk4UkgDOQfPB9q69px/vNZQf8AcM/xUWCGu69or98iNlEEbgysjHe5PFXpw4dc1Had/mqzf8hr+IUr6kys40+pNkBGNb8iOGq9QGxWhksJSqW/tbZSrlk4AJ9yKrJFnmOW1U2Te5TDoTu+kOyShI/dGEpHl+dUXa08uM7aXgFFKNjgx4lCsn9RTTDsEa5pjz3n1TELQlbS3195tBHDan6qfYZqS9bMPE97TycWNwau+3vaU3Z3qSdfDKtl0LroZKVsTQnAcAPFOfHkOPiCc08MwO5BSiQ+QTn5lA44Y/6qYdtixDuabG881niTX2U5F0qBdyTNkGTIXAq+0pdV6ejajtaokjKVpO5pwc0K61mVqd1RoGY4wYSpkBasqbRkpJ+0PFJ9iPWtnrw6026na4hKh0IzVOPiGRSh6r4MmbGGN7GKELtBhS0Ddabw254oEQqH4g/ypW7RPiWqkMMW61usNpGCuStKSf3UkmtP+FwQciM3n9mu7bDTX+G2hPoKFzBDqRaMCmoUxi3ctNtX7SjMCSC26hIU0vHFtY8aXdLydR6TaNpm2xM6IhR7h1t4IKAfD5vD9POtLqClKuYB9RUpQFtXeVrnZU5Z6r4Mz68W26avlsInNNx4LStwjNrK9x6rVgD2GfXq2ybM09ZxASSnaPlV0V1q0AA5AD0qaDjUqVbre8w2VmrtW0SLNJuennHIUqEXo5UShSFAYPlnwrte0TtRtphpb7mKo5cSDlSx0J5AemacCkK5gH1oCQOQA9BSRwqhQlkr4/3X5nC5u+8qh8PsNoCJrzTMdCcKUs4BrO9ZJhTLYtenYE8KWr+0WmMW0OJI55Vgn8K665uAc17b4U5wtxG1pJK+CRlPyn03ePUeVaQxb4jTYCWkq4fWVxJr1B+WKuBZIv1Jj+LYiL2Y6siSG27NLbDE9KdrazwDwSOXkoAcvL2rj2gWi9T9QxZUSKwtmOtC0ZcVlW0544HCuGuLXGZ1rZl2kBM0upekJb/0pSoYUemeI8+Fai1ktpKhxwM0ri8eNyGUVfWvcyE1jS/YxUvVlVq3TaWZjSIsxs7mihZWEK5cyBkHx4Um2KZrHSJVb/h6JkRKjsSpwAJ/ZOQQPIgitgrypCVfWSD6ipTiBOrvPRx8U6Y+UaK+DKLTk+7XHL1yZZYTj5WWcqA/aWeZ8gAPM+F/UAADAAFTWwKk7GzcKKKK7OQoooohCiiiiEKKKKIQoooohKDVOlbfqRpAmIw639R1PBSfLNUMLQ86EkMsXi4Ijjk2iYpCcegFFFMXNkUaQekwUUmyJf2bTUW2q3hCSsq3KPElSuqlHJUfU1fUUVgkk2ZsCoUUUVyEKKKKIT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143366" name="AutoShape 6" descr="data:image/jpg;base64,/9j/4AAQSkZJRgABAQAAAQABAAD/2wBDAAkGBwgHBgkIBwgKCgkLDRYPDQwMDRsUFRAWIB0iIiAdHx8kKDQsJCYxJx8fLT0tMTU3Ojo6Iys/RD84QzQ5Ojf/2wBDAQoKCg0MDRoPDxo3JR8lNzc3Nzc3Nzc3Nzc3Nzc3Nzc3Nzc3Nzc3Nzc3Nzc3Nzc3Nzc3Nzc3Nzc3Nzc3Nzc3Nzf/wAARCAA4AIwDASIAAhEBAxEB/8QAGwAAAgMBAQEAAAAAAAAAAAAAAAYBBQcDAgT/xAA8EAABAwMCAwYCBwUJAAAAAAABAgMEAAURBhIhMVEHE0FhcYEVIhQyUmKRobFygrLR4SMmMzZCVHTB8P/EABkBAAMBAQEAAAAAAAAAAAAAAAADBAIBBf/EACsRAAICAQIGAQEJAAAAAAAAAAECABEDEjEEEyFBUWGhBRQiIyRCcZHB8P/aAAwDAQACEQMRAD8A3GuMqXHiNF2W+0w2Oa3VhIHuaptY6ja05alSVDe8rg0jqaXdP6flXtQud/UH318R3o3pb+6hJ4DHXHpimjGAuptpgt1oRmRq7Ti3O7TfLeVdPpCf51bR5LElsORnm3WzyW2oKH4iqh/S1tkM90+0HE45KSCP0pFn6Mulm1HGd09KkMRVnc4tCxkcfqAcc5+8CB58q0q4WB6kH+ZwlwdrmrUV4aK+7SXAArHECvWeNIjJNFRmpohCiozRmiEmiijNEIVTT9T2iAndJlhKc7dyW1KBPQYBz7VcE1lnaqhJvtpSM5W+0Cc/fpWVyosROfIyKCvmai0sONpWnIChnBGCPUeFe64Q0hEVpI5BA/Su2abHSaKjNTRCZH2iShO1pa7epWW0SUBSfQAj8zWrRGksRm20DASkCsc7VIj9t1Yzcmk8HO7fbPgVIwCPyH41rVkuLF1tUabFXuadbBB6dQfMHhVvFJWPGw2r57xGE/eYHe599QQCckca4TnnmI61x2O+cA4I3hA9yf60k3zXk6xw1OzrayHMHYhDqiD77RU2PE2U0sYzhd4yasvzWn7S7LcAUsA7EdT/AOxVLb7TcbzFEm4z5RdcGcIkKbQg9EpRgYHU5z+VLHarOflWS3OrSAp5vcQjO3cCCQM8fEVpWn325NmhvskFtxpKk46EZqUHU7Ke09BlOHAjr+q+v9TPZ1+vmh722zc33J9rcG7Lh3KCM4JB+0OnI+Wa0SZdY0a1m4d4lUfu+8SpPJQxkEUpdr7DKtOB93AU0o7T6j+gqsYTIX2b25h7O4x9hz6DAqPisz8Picp2qvVmviOyKmbHjeqY2D7qM1t+IXpgSnHnGkrGUpSspSnyAHP1NcZc652F4GQoyWOeCeKh44PgaudLOIdsMJaORbGfXxrlq5DZs7rjmAEAnPsazxmIJw/NxmmXrfc/v5uR4mt9LbGeL/qWNatPm7N4dSpG5ofa4ZqpRF1BcbcJbV0fRJUncEjahrP2QkDOPDJOf0pQvESdP7N4rrKFrbaWouJSMkNqOQR6YH406aG1RbrjpxhTkthuRHbCZDa1hJSR48fA869zEG+zpkUdTv6kbEcwqdoq6Mu9zuuo3IF1nzUSmSVpZ+kFLagk4UkgDOQfPB9q69px/vNZQf8AcM/xUWCGu69or98iNlEEbgysjHe5PFXpw4dc1Had/mqzf8hr+IUr6kys40+pNkBGNb8iOGq9QGxWhksJSqW/tbZSrlk4AJ9yKrJFnmOW1U2Te5TDoTu+kOyShI/dGEpHl+dUXa08uM7aXgFFKNjgx4lCsn9RTTDsEa5pjz3n1TELQlbS3195tBHDan6qfYZqS9bMPE97TycWNwau+3vaU3Z3qSdfDKtl0LroZKVsTQnAcAPFOfHkOPiCc08MwO5BSiQ+QTn5lA44Y/6qYdtixDuabG881niTX2U5F0qBdyTNkGTIXAq+0pdV6ejajtaokjKVpO5pwc0K61mVqd1RoGY4wYSpkBasqbRkpJ+0PFJ9iPWtnrw6026na4hKh0IzVOPiGRSh6r4MmbGGN7GKELtBhS0Ddabw254oEQqH4g/ypW7RPiWqkMMW61usNpGCuStKSf3UkmtP+FwQciM3n9mu7bDTX+G2hPoKFzBDqRaMCmoUxi3ctNtX7SjMCSC26hIU0vHFtY8aXdLydR6TaNpm2xM6IhR7h1t4IKAfD5vD9POtLqClKuYB9RUpQFtXeVrnZU5Z6r4Mz68W26avlsInNNx4LStwjNrK9x6rVgD2GfXq2ybM09ZxASSnaPlV0V1q0AA5AD0qaDjUqVbre8w2VmrtW0SLNJuennHIUqEXo5UShSFAYPlnwrte0TtRtphpb7mKo5cSDlSx0J5AemacCkK5gH1oCQOQA9BSRwqhQlkr4/3X5nC5u+8qh8PsNoCJrzTMdCcKUs4BrO9ZJhTLYtenYE8KWr+0WmMW0OJI55Vgn8K665uAc17b4U5wtxG1pJK+CRlPyn03ePUeVaQxb4jTYCWkq4fWVxJr1B+WKuBZIv1Jj+LYiL2Y6siSG27NLbDE9KdrazwDwSOXkoAcvL2rj2gWi9T9QxZUSKwtmOtC0ZcVlW0544HCuGuLXGZ1rZl2kBM0upekJb/0pSoYUemeI8+Fai1ktpKhxwM0ri8eNyGUVfWvcyE1jS/YxUvVlVq3TaWZjSIsxs7mihZWEK5cyBkHx4Um2KZrHSJVb/h6JkRKjsSpwAJ/ZOQQPIgitgrypCVfWSD6ipTiBOrvPRx8U6Y+UaK+DKLTk+7XHL1yZZYTj5WWcqA/aWeZ8gAPM+F/UAADAAFTWwKk7GzcKKKK7OQoooohCiiiiEKKKKIQoooohKDVOlbfqRpAmIw639R1PBSfLNUMLQ86EkMsXi4Ijjk2iYpCcegFFFMXNkUaQekwUUmyJf2bTUW2q3hCSsq3KPElSuqlHJUfU1fUUVgkk2ZsCoUUUVyEKKKKIT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143370" name="AutoShape 10" descr="data:image/jpg;base64,/9j/4AAQSkZJRgABAQAAAQABAAD/2wCEAAkGBhAPDxAQDw8VEBAQExAVFBAQFRAQEBYQFBAWFBQQFBIZHCYgGRkvGxQSIC8gIycpOCwtFx4yNTArNSYrLCkBCQoKDQwNGQ4NGTQkHiQpKjQqNTU1NTUzNDM1NCwuNDU1NjUyNTI1NTU0NTIyNS01KTQ1LCwtNS00LCw0LSwpNP/AABEIAOEA4QMBIgACEQEDEQH/xAAcAAEAAgMBAQEAAAAAAAAAAAAABgcBBAUIAgP/xABEEAACAgECAwUFBQUFBQkAAAABAgADBAURBhIhBxMxQVEUImGBkQgjMkJxFXKCodEkM2KiwTSSsbO0FiU1NlJTY4OT/8QAGgEBAQADAQEAAAAAAAAAAAAAAAQDBQYCAf/EACsRAQACAgEBBQcFAAAAAAAAAAABAgMEEQUSMUFhkSEyUXGh4fAGExQVUv/aAAwDAQACEQMRAD8AvGIiAiIgIiICIiAiIgIiICIiAiIgIiICIiAiIgIiICIiAiIgIiICIiAiIgIiICIiAiIgIiICIiAiIgIiICIiAiIgIiICIiAiIgIiICIiAiIgIiICImN4GYiICIiAiIgIiICIiAiIgIiICIiAiIgIiICIiAiIgIiICJrZ2fXRWbLG5VXz+PkAPM/CRHJ7RTzfdUDl9XYhj8gOn85gy7GPF78sd8tKe9KV6rqSY9L2v4KOgHiWPQKPnIZomsZWZnV7uRWpLtWm61hAD0Pr1IHWZ1PiejNpFdwsoIYMSgW0HYEbeI9fSfhh8UU4gKYuOTv+Ky5tnb5KOg+G812bZrfJWe3xWPqlvli1ontexYsSK6Rx3XawS5O5Y9A2/NXv6E9OX5yVTZ4s1Msc0nlXS9bxzWSIiZXsiJ+WTkLWjWOeVEVmYnyVRuT9AYH6xNPSNUry6Ksik81VyK6E9DysN9iPI+RE3ICIiAiJ8WvyqW2J2BOyjdjsPADzMD7iV9wp2q/tPVbMGrFemqqq1nbI9y/vEdF5e6/IPePQkn9JYMBEwTM7wEREBERAREQEREBERAh3FmSj2ipyu1YB5WI/Ew8dv02nD7nH9E+qzU4+zVqz7Ayt7y1sCNttuTb19VMjv7Zr9G+g/rOJ3dfPfYvb298uy1Ol48mCl5rzzEeEJZ3OP6J9Vjucf0T6rIn+2a/RvoP6x+2a/RvoP6yX+Jn81P8AT4v8R6QsjhrQ6LSbDWrKhAA2BHN47n+X1kykB7NOIKrBbjjo+/eKG2HMuwVtuvlsPrJ9Ov6bijFr1jx8XJdQwfsbNqccfAiImxQkhva3qL1aRkJUCbsrlx61XxJs35wP/rW0/KTKQriDMrs1vT8d3VUxacnLcOVVS7j2akdfP3rjA4/2f9b7/SjQx97EtdNvPu7PvEP1awfwyxNQ1KrGqa6+xaqk25nc8qjc7Dr67kD5yjuyK8afxBn6cGBqu75ayCCGNLmyogg/+0bJ+32iKchLcJ/anam1n5cY7CpLKgn3nT8RPOerb7eXSBbeqcYYGJYKsnNppsO3uWWIrbHwJG/QfEzrV2qwDKQysAQwIIII3BB8xK11rsPwsnGc89h1B1LNmPY7Gy8jctYhPLylvIAbDwlYaJrWW2iangnKsoOAUsFa7bvU9vdXYzN4qoYg7A9eYg9IHoS/i7BroGS+ZStDMyrazqEZkYqyofzHdT4b+E29N1ejLr73GuS+s7jnqZXXceIJHgfhKk7MezfD1LSKLs/vLz9+lKix61pqFzbhFUgcxfmYk7+IHlOPwlj28P8AEo0/vGfGy+VAT+dLFJosI8OcOOUn971gdTgD/wA4at+7l/8AUVS3dX17Gw1D5WRXQp3ANrqnMR5KD1J/SVDwGwHF+rknYBcwk/Dv6us1eBeL6szVc3U82nIvZOWvEWnHuyUprLN0HIpCNyhOvnzOfOBcOJruPm02NhZFd5UEb0ujFWI6Aj8rem8/PQktDvz8/KR+cOo32XYAN15ge83PgfdO5PhVGZrGRZxJiZmBp+XTS/c0ZL2Y9tQtVrCHdxttsFKdW80B8peAgZiIgIiICIiAiIgIiIFb9sGjMaqsysb917lnTf7tj7jfJtx/HKo9rb4fSemsrGW1GrdQyOCrKeoKkbEESqtc7PbqbD3NPfVE+6VVS4H/AKWXx3+Mq18evfmMlY5bCnW8+nhikRMxHwnuVz7W3w+ke1t8JY+D2aZNi8zJVT6Czbm+ig7TWz+AcqltvZhaD4NUFcfMdCPmJTGvpzPHEPs/qfZiOZx29fshOBmXd7X3G4u5lFfJuH5ydgFPruZ6O0yq1Ka1ufvLQih3AADPt7xAHlvvIbwjwQcbfJtrXvwrd1Xsp5DsfeJH5vLYHpufXpKNCyb7FfvwRsfdJUoSP0IHlt5eJI67SLNXDW3ZwwxbHUcm7WtskcfPv/PJ1IiJhRkrPQuG8PWc/VszMoXIrTJXFo7zm2VcasLYV2I6Fm3k54hGaadsDuReTtzZJs5FXY++AgJZt+Xodh4yM9m/C2o6ZWcbJsxrsfeywW1m8ZPfOwJ5gy8pX8XXx8PGBWnaNo9Og63p2ZiVCnHPI5RN9uaqzluUbnzrdfrOx9o5gU0og7gvkEH1BFOxkj7TOz3P1qxEFuNTjUMWrYi9sglkAbn6coG48B8JXva5pufjYWlY2fbTa1LXV1XUd5zNWqVKO9DAe8Nl6jx8+viHomvwH6D/AITzTRj94nFeSn9z1UEeBNmohxsfPohPzEtjMu4itxvZExcaq1kCNqAyCa9iNjalHJzK225677GcviTgyrSOF87GqPOxRHttI2NlpurBbbyGwAA8gPM7mB2Ow/8A8BxP3sn/AKmyRTjuj2ji/Sa6+rVJQz7eQS2247/wj+c++ybN1enSKvZsOnMosa41McgY71nvWVlsVl95eYMw5T5yScK8B5WPbl6nl2VX6tkqwQe+MWocuy1A7c23uopIHQDYb9SQhnB1RfirW1Hi1WcB+ptrAn39m/UFU5+Kx2s3psC+ZVeat/oSn+9OronZzrWJqduprdgtdkmzvaj7UKuWxwzBDy7jblG3+s1OK+yjUMfUW1LQ7FV3dnNRZUZXc7uF5vdas9Tynw3269IFykzMgGgaBrOVZTbrORWlVDLYmHijYPch5ksvceIDAEKCQSAfLrPxAREQEREBERAREQEREBMbTMQMbRtMxAxtG0zEBERAREQMGUh2722Zt2Lj4uLk3NhtcbWrouNY5xXsFfl2b8J6jp8ZeExtA5vD+t15tAuqWxF35St9dlNgYAbgqwG/j4jcfGRbtiz/APuy7ESq66/LULWlFVto921GYsyghenr4+UnkxtArjsT1Hk0+vAtpvpyaO/ZluourQq15YFbCOUn316dD49Om8siIgIiICIiAiIgIiICIiAiIgIiICIiAiIgIiICIiAiIgIiICIiAiIgIiICIiAiIgIiICIiAiIgIiICIjeA3nNp4jxLMlsSvJrfJVSzUowZ1VSAeYD8PUjofWV927cb24ONVi4zmu7L5y1inZkoTYEKR1BJO2/oGnH+z5wfbX32pXKUFqd1QG6FkLBnt/d3VQD57NAuuIiAiIgIiICIiAiIgIiICI3iAiIgIiICIiAiIgIiICIiBWfat2tDS9sXFVbMxlDMW6pSh8Cy/mc+IX06nxANKP2qaybO8/aN3NvvsCor/wDzA5f5Tm8Zag2TqObc53L5F3j5KLCqr8lCj5TiwJ1k9reRkGt8zCw8y+lStd+RU5IBO/WtXCHr1/DNLN7VtYtbmOfbWB4JTy0oB5AKgA2/XeRKIF7dkXavqGZkrhZdbZasN/aEUCyoD8122ylPAb9D18/CXbK87DdCrx9HpuUDvcsvZY/mdnZETf0Cr4erN6yw4CIiAnC434k/Zun5GZyhmqUciNuA1jMERTt123YfSd2Vd25rbk41eFQfeCZObaP/AIMVANiPi1o2+KwLI0zPXIoqvr6pdXXYv7rqGH8jNmV52Ga37To9SE7vivZSfXlB56/lyuB/DO7xF2gYeDkY+K9gbIyLa07tWX7tGPW60/kUDr18fLzICTRKtzftCadXkGpab7KgdjkIECkb7c6ISCy/Hp+kmOqcd4GNhLnvkKaLE5qip3e0kdErQ9S3lt5dd9tjAkM1tSN3c2ezBDfynuxcWFRfyDleu36Svdb7dcHFSgiqy622qm166ym1Xe1hxW9h6c+zDoB+u0lXB3G+Lq1BuxWO6ELZVYAtqMeoDAEjY9diDsdj6HYIV2NcYZup5WpNm283dDHVakHLSh5rubkX+EdTuT06y1pSX2d/9p1f96j/AJl8sLK4+RsqzDwcazPyKB993TVV0VHfbke6xgOfx90b+B9DAlFtoUFmIAHUk9AB6kz5x8lbBujBgOnT19CPLxEjOlcW06kb8UK+Lm4zKbMXJA512I2cFSQ6dRsynpup9N+1pGmmkNuR12AAJbZQWI3Ygcx949dh0AHlvA6MREBERAREQEREBERA8c8c6a2NqedSw25Mi7bfzRnLofmrKfnOFLu+0JwW3NXqlS7qQtWRt5MOlVp+BHuH9E9ZSUDEREC/+wfj+g4y6ZfYK7qmbuOYhRZW7FjWCfzhi3TzBG3gZck8m9lvBTarqCIVPs1JWy9vLuwelf6sRt+nMfKesRAzERASqcvjPETWtTOTXdaldFOEncU2XpynmtyVYr4HmdR8pZ2fmrRVZdYdkqR3Y/4UUsx+gMifZJS37LTIs/vc67IyrPH8Vtp2/wAqpArbsA1QUahm4JLBbkLoLAUbmpcjYqfAlHJI/wAMdqWgYw4l02sVKFzGxWvUeFjPmMjsR6lQAZ9cfuNK4qxM4Hlrv7mxz5BTvj3/AOUb/Obnamw/7T6Id+n9i6+X+3vAsnjjg+jUMC2hql5lrY0MFANdqqShQ+Q3ABHmCRPOlJS7h+0uoNuHnUrVZ+Zacit2er93nQtt6kz1Br+rJiYmRkWEBaarHJP+FTsB8SdgPiRPOK6M9PCtmQ429q1CkoD5111ugb/e7z6QLw7PtCxxoeFSaUau7FqexGVWV3trDuWB8erHxlbcA4f7K4sydPrJ7i1bVVSd/c7sZNW/qQOm/wAT6y1+z9wdI03Y7/2PFHzFKgj6iV5wrUM/i7Pza+tGIpTvB1U2CpcYAHz35bT+iwI/2Taq2JRxJkJ+OmlXT98e0cn+badbsXr1RNPutw6cS0X5Dlrcm69LSyqq7EKh3G+5338WM4/ZXpjZWNxJQnV7aQqD1f8AtHKPqAJ3vs8cTV9zfpzsFuW03Vq3QsjKodVHqCm5H+L4GB1NC4B1ca6urZlmMqsGWyvHa3+77ju0RVZevUIep8t5ak08nVqa7aaHsAuvL93X1LsEQuzbDwUAeJ6bkDxIm5AREQEREBERAREQERED8M7Brvrem5BZXYpV0YbqykbEGUlrH2cGN5OJmquOx3C3K5sQE/h3Xo/6nb/WXpECpsP7OenLXtbk5Nlm3V0NVS7+oTkb+ZM4GZ9m23vvuc9O4J8ba271R6bKeVj81l8RAi2g8C06dg+yYm4LENZax2ex/NmYDp08B4Dbz679vR8R6aVR25mG/Xcnpv0G5m9EBERA4fFPCdepVrVdffXV7weuizuksDbdLehLAbdB08T4z44V4Pr01GroyMiyohQtORaLa6wCT90OUFd9+o38hO/ECE632SYOdc12XZk3uxflD3sUrDMW5K1291Rv0Eq7tG4Wrp1rR8AXXvU6Y1YeyznuSt8x15Us26AD8PTpPQxlScXcB6zn6pTqKLh1+xtX3NTW3EutVxtUuRX4knqNxt/OBIs3szfLCV6hquTl4qMD7ORTSHK+HevWoZ/+PnOR284qVaHXXWoStMjGVUUAKqqjgKAPAbSx9MsualDk1pXcQedKnNlYO525XKgnpt5f1kJ7VOFdR1WpMTFXHTHDJY111lq2d4vMOQIqHYdQd+u/wgaHCHAuQ+k4a06vlY+PfjU2PSi0MVa2sPYKrivOiksx2B6byVYHAOLjYDYGK9uKj7FrqLOTKL7glzbt4kLsenh0G0+eAcHPxsSvFzq6F9mrqqqsx7Hs50ReXd1ZRynYJ59dz0G0k8CD6D2RYWBel+JkZdTqVLBb/ctAbfktXl95d/LpObxR2G4eZknKovsw7XbmcVBWQvvuXVehRievQ+PlLKiBFuEOz7G00tYr2ZGTYAr5WQxsuK+PID+Vdx4D5k9JKYiAiIgIiICIiAiIgIiICIiAiIgIiICIiAiIgIiICIiAiIgIiICIiAiIgIiICIiAiIgIiICIiAiIgIiICIiAiIgIiICIiAiIgIiICIiAiIgIiICIiAiIgIiICIiAiIgIiICIiAiIgIiICIiAiIgIiICIiAiIgIiICIi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143372" name="AutoShape 12" descr="data:image/jpg;base64,/9j/4AAQSkZJRgABAQAAAQABAAD/2wCEAAkGBhAPDxAQDw8VEBAQExAVFBAQFRAQEBYQFBAWFBQQFBIZHCYgGRkvGxQSIC8gIycpOCwtFx4yNTArNSYrLCkBCQoKDQwNGQ4NGTQkHiQpKjQqNTU1NTUzNDM1NCwuNDU1NjUyNTI1NTU0NTIyNS01KTQ1LCwtNS00LCw0LSwpNP/AABEIAOEA4QMBIgACEQEDEQH/xAAcAAEAAgMBAQEAAAAAAAAAAAAABgcBBAUIAgP/xABEEAACAgECAwUFBQUFBQkAAAABAgADBAURBhIhBxMxQVEUImGBkQgjMkJxFXKCodEkM2KiwTSSsbO0FiU1NlJTY4OT/8QAGgEBAQADAQEAAAAAAAAAAAAAAAQDBQYCAf/EACsRAQACAgEBBQcFAAAAAAAAAAABAgMEEQUSMUFhkSEyUXGh4fAGExQVUv/aAAwDAQACEQMRAD8AvGIiAiIgIiICIiAiIgIiICIiAiIgIiICIiAiIgIiICIiAiIgIiICIiAiIgIiICIiAiIgIiICIiAiIgIiICIiAiIgIiICIiAiIgIiICIiAiIgIiICImN4GYiICIiAiIgIiICIiAiIgIiICIiAiIgIiICIiAiIgIiICJrZ2fXRWbLG5VXz+PkAPM/CRHJ7RTzfdUDl9XYhj8gOn85gy7GPF78sd8tKe9KV6rqSY9L2v4KOgHiWPQKPnIZomsZWZnV7uRWpLtWm61hAD0Pr1IHWZ1PiejNpFdwsoIYMSgW0HYEbeI9fSfhh8UU4gKYuOTv+Ky5tnb5KOg+G812bZrfJWe3xWPqlvli1ontexYsSK6Rx3XawS5O5Y9A2/NXv6E9OX5yVTZ4s1Msc0nlXS9bxzWSIiZXsiJ+WTkLWjWOeVEVmYnyVRuT9AYH6xNPSNUry6Ksik81VyK6E9DysN9iPI+RE3ICIiAiJ8WvyqW2J2BOyjdjsPADzMD7iV9wp2q/tPVbMGrFemqqq1nbI9y/vEdF5e6/IPePQkn9JYMBEwTM7wEREBERAREQEREBERAh3FmSj2ipyu1YB5WI/Ew8dv02nD7nH9E+qzU4+zVqz7Ayt7y1sCNttuTb19VMjv7Zr9G+g/rOJ3dfPfYvb298uy1Ol48mCl5rzzEeEJZ3OP6J9Vjucf0T6rIn+2a/RvoP6x+2a/RvoP6yX+Jn81P8AT4v8R6QsjhrQ6LSbDWrKhAA2BHN47n+X1kykB7NOIKrBbjjo+/eKG2HMuwVtuvlsPrJ9Ov6bijFr1jx8XJdQwfsbNqccfAiImxQkhva3qL1aRkJUCbsrlx61XxJs35wP/rW0/KTKQriDMrs1vT8d3VUxacnLcOVVS7j2akdfP3rjA4/2f9b7/SjQx97EtdNvPu7PvEP1awfwyxNQ1KrGqa6+xaqk25nc8qjc7Dr67kD5yjuyK8afxBn6cGBqu75ayCCGNLmyogg/+0bJ+32iKchLcJ/anam1n5cY7CpLKgn3nT8RPOerb7eXSBbeqcYYGJYKsnNppsO3uWWIrbHwJG/QfEzrV2qwDKQysAQwIIII3BB8xK11rsPwsnGc89h1B1LNmPY7Gy8jctYhPLylvIAbDwlYaJrWW2iangnKsoOAUsFa7bvU9vdXYzN4qoYg7A9eYg9IHoS/i7BroGS+ZStDMyrazqEZkYqyofzHdT4b+E29N1ejLr73GuS+s7jnqZXXceIJHgfhKk7MezfD1LSKLs/vLz9+lKix61pqFzbhFUgcxfmYk7+IHlOPwlj28P8AEo0/vGfGy+VAT+dLFJosI8OcOOUn971gdTgD/wA4at+7l/8AUVS3dX17Gw1D5WRXQp3ANrqnMR5KD1J/SVDwGwHF+rknYBcwk/Dv6us1eBeL6szVc3U82nIvZOWvEWnHuyUprLN0HIpCNyhOvnzOfOBcOJruPm02NhZFd5UEb0ujFWI6Aj8rem8/PQktDvz8/KR+cOo32XYAN15ge83PgfdO5PhVGZrGRZxJiZmBp+XTS/c0ZL2Y9tQtVrCHdxttsFKdW80B8peAgZiIgIiICIiAiIgIiIFb9sGjMaqsysb917lnTf7tj7jfJtx/HKo9rb4fSemsrGW1GrdQyOCrKeoKkbEESqtc7PbqbD3NPfVE+6VVS4H/AKWXx3+Mq18evfmMlY5bCnW8+nhikRMxHwnuVz7W3w+ke1t8JY+D2aZNi8zJVT6Czbm+ig7TWz+AcqltvZhaD4NUFcfMdCPmJTGvpzPHEPs/qfZiOZx29fshOBmXd7X3G4u5lFfJuH5ydgFPruZ6O0yq1Ka1ufvLQih3AADPt7xAHlvvIbwjwQcbfJtrXvwrd1Xsp5DsfeJH5vLYHpufXpKNCyb7FfvwRsfdJUoSP0IHlt5eJI67SLNXDW3ZwwxbHUcm7WtskcfPv/PJ1IiJhRkrPQuG8PWc/VszMoXIrTJXFo7zm2VcasLYV2I6Fm3k54hGaadsDuReTtzZJs5FXY++AgJZt+Xodh4yM9m/C2o6ZWcbJsxrsfeywW1m8ZPfOwJ5gy8pX8XXx8PGBWnaNo9Og63p2ZiVCnHPI5RN9uaqzluUbnzrdfrOx9o5gU0og7gvkEH1BFOxkj7TOz3P1qxEFuNTjUMWrYi9sglkAbn6coG48B8JXva5pufjYWlY2fbTa1LXV1XUd5zNWqVKO9DAe8Nl6jx8+viHomvwH6D/AITzTRj94nFeSn9z1UEeBNmohxsfPohPzEtjMu4itxvZExcaq1kCNqAyCa9iNjalHJzK225677GcviTgyrSOF87GqPOxRHttI2NlpurBbbyGwAA8gPM7mB2Ow/8A8BxP3sn/AKmyRTjuj2ji/Sa6+rVJQz7eQS2247/wj+c++ybN1enSKvZsOnMosa41McgY71nvWVlsVl95eYMw5T5yScK8B5WPbl6nl2VX6tkqwQe+MWocuy1A7c23uopIHQDYb9SQhnB1RfirW1Hi1WcB+ptrAn39m/UFU5+Kx2s3psC+ZVeat/oSn+9OronZzrWJqduprdgtdkmzvaj7UKuWxwzBDy7jblG3+s1OK+yjUMfUW1LQ7FV3dnNRZUZXc7uF5vdas9Tynw3269IFykzMgGgaBrOVZTbrORWlVDLYmHijYPch5ksvceIDAEKCQSAfLrPxAREQEREBERAREQEREBMbTMQMbRtMxAxtG0zEBERAREQMGUh2722Zt2Lj4uLk3NhtcbWrouNY5xXsFfl2b8J6jp8ZeExtA5vD+t15tAuqWxF35St9dlNgYAbgqwG/j4jcfGRbtiz/APuy7ESq66/LULWlFVto921GYsyghenr4+UnkxtArjsT1Hk0+vAtpvpyaO/ZluourQq15YFbCOUn316dD49Om8siIgIiICIiAiIgIiICIiAiIgIiICIiAiIgIiICIiAiIgIiICIiAiIgIiICIiAiIgIiICIiAiIgIiICIjeA3nNp4jxLMlsSvJrfJVSzUowZ1VSAeYD8PUjofWV927cb24ONVi4zmu7L5y1inZkoTYEKR1BJO2/oGnH+z5wfbX32pXKUFqd1QG6FkLBnt/d3VQD57NAuuIiAiIgIiICIiAiIgIiICI3iAiIgIiICIiAiIgIiICIiBWfat2tDS9sXFVbMxlDMW6pSh8Cy/mc+IX06nxANKP2qaybO8/aN3NvvsCor/wDzA5f5Tm8Zag2TqObc53L5F3j5KLCqr8lCj5TiwJ1k9reRkGt8zCw8y+lStd+RU5IBO/WtXCHr1/DNLN7VtYtbmOfbWB4JTy0oB5AKgA2/XeRKIF7dkXavqGZkrhZdbZasN/aEUCyoD8122ylPAb9D18/CXbK87DdCrx9HpuUDvcsvZY/mdnZETf0Cr4erN6yw4CIiAnC434k/Zun5GZyhmqUciNuA1jMERTt123YfSd2Vd25rbk41eFQfeCZObaP/AIMVANiPi1o2+KwLI0zPXIoqvr6pdXXYv7rqGH8jNmV52Ga37To9SE7vivZSfXlB56/lyuB/DO7xF2gYeDkY+K9gbIyLa07tWX7tGPW60/kUDr18fLzICTRKtzftCadXkGpab7KgdjkIECkb7c6ISCy/Hp+kmOqcd4GNhLnvkKaLE5qip3e0kdErQ9S3lt5dd9tjAkM1tSN3c2ezBDfynuxcWFRfyDleu36Svdb7dcHFSgiqy622qm166ym1Xe1hxW9h6c+zDoB+u0lXB3G+Lq1BuxWO6ELZVYAtqMeoDAEjY9diDsdj6HYIV2NcYZup5WpNm283dDHVakHLSh5rubkX+EdTuT06y1pSX2d/9p1f96j/AJl8sLK4+RsqzDwcazPyKB993TVV0VHfbke6xgOfx90b+B9DAlFtoUFmIAHUk9AB6kz5x8lbBujBgOnT19CPLxEjOlcW06kb8UK+Lm4zKbMXJA512I2cFSQ6dRsynpup9N+1pGmmkNuR12AAJbZQWI3Ygcx949dh0AHlvA6MREBERAREQEREBERA8c8c6a2NqedSw25Mi7bfzRnLofmrKfnOFLu+0JwW3NXqlS7qQtWRt5MOlVp+BHuH9E9ZSUDEREC/+wfj+g4y6ZfYK7qmbuOYhRZW7FjWCfzhi3TzBG3gZck8m9lvBTarqCIVPs1JWy9vLuwelf6sRt+nMfKesRAzERASqcvjPETWtTOTXdaldFOEncU2XpynmtyVYr4HmdR8pZ2fmrRVZdYdkqR3Y/4UUsx+gMifZJS37LTIs/vc67IyrPH8Vtp2/wAqpArbsA1QUahm4JLBbkLoLAUbmpcjYqfAlHJI/wAMdqWgYw4l02sVKFzGxWvUeFjPmMjsR6lQAZ9cfuNK4qxM4Hlrv7mxz5BTvj3/AOUb/Obnamw/7T6Id+n9i6+X+3vAsnjjg+jUMC2hql5lrY0MFANdqqShQ+Q3ABHmCRPOlJS7h+0uoNuHnUrVZ+Zacit2er93nQtt6kz1Br+rJiYmRkWEBaarHJP+FTsB8SdgPiRPOK6M9PCtmQ429q1CkoD5111ugb/e7z6QLw7PtCxxoeFSaUau7FqexGVWV3trDuWB8erHxlbcA4f7K4sydPrJ7i1bVVSd/c7sZNW/qQOm/wAT6y1+z9wdI03Y7/2PFHzFKgj6iV5wrUM/i7Pza+tGIpTvB1U2CpcYAHz35bT+iwI/2Taq2JRxJkJ+OmlXT98e0cn+badbsXr1RNPutw6cS0X5Dlrcm69LSyqq7EKh3G+5338WM4/ZXpjZWNxJQnV7aQqD1f8AtHKPqAJ3vs8cTV9zfpzsFuW03Vq3QsjKodVHqCm5H+L4GB1NC4B1ca6urZlmMqsGWyvHa3+77ju0RVZevUIep8t5ak08nVqa7aaHsAuvL93X1LsEQuzbDwUAeJ6bkDxIm5AREQEREBERAREQERED8M7Brvrem5BZXYpV0YbqykbEGUlrH2cGN5OJmquOx3C3K5sQE/h3Xo/6nb/WXpECpsP7OenLXtbk5Nlm3V0NVS7+oTkb+ZM4GZ9m23vvuc9O4J8ba271R6bKeVj81l8RAi2g8C06dg+yYm4LENZax2ex/NmYDp08B4Dbz679vR8R6aVR25mG/Xcnpv0G5m9EBERA4fFPCdepVrVdffXV7weuizuksDbdLehLAbdB08T4z44V4Pr01GroyMiyohQtORaLa6wCT90OUFd9+o38hO/ECE632SYOdc12XZk3uxflD3sUrDMW5K1291Rv0Eq7tG4Wrp1rR8AXXvU6Y1YeyznuSt8x15Us26AD8PTpPQxlScXcB6zn6pTqKLh1+xtX3NTW3EutVxtUuRX4knqNxt/OBIs3szfLCV6hquTl4qMD7ORTSHK+HevWoZ/+PnOR284qVaHXXWoStMjGVUUAKqqjgKAPAbSx9MsualDk1pXcQedKnNlYO525XKgnpt5f1kJ7VOFdR1WpMTFXHTHDJY111lq2d4vMOQIqHYdQd+u/wgaHCHAuQ+k4a06vlY+PfjU2PSi0MVa2sPYKrivOiksx2B6byVYHAOLjYDYGK9uKj7FrqLOTKL7glzbt4kLsenh0G0+eAcHPxsSvFzq6F9mrqqqsx7Hs50ReXd1ZRynYJ59dz0G0k8CD6D2RYWBel+JkZdTqVLBb/ctAbfktXl95d/LpObxR2G4eZknKovsw7XbmcVBWQvvuXVehRievQ+PlLKiBFuEOz7G00tYr2ZGTYAr5WQxsuK+PID+Vdx4D5k9JKYiAiIgIiICIiAiIgIiICIiAiIgIiICIiAiIgIiICIiAiIgIiICIiAiIgIiICIiAiIgIiICIiAiIgIiICIiAiIgIiICIiAiIgIiICIiAiIgIiICIiAiIgIiICIiAiIgIiICIiAiIgIiICIiAiIgIiICIiAiIgIiICIi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143378" name="AutoShape 18" descr="data:image/jpg;base64,/9j/4AAQSkZJRgABAQAAAQABAAD/2wCEAAkGBg4NDQ8PDg0QEA0PDhAODA4PEBEPDw0NFBAVFRQQEhIXGyYfFxklGhQeHy8gIygpLCwsFR4xNTAqNSYrLCkBCQoKDgwOGA8PGTUdHSQqKi8qNSo1MSoqKSosLzAuKSosKTUrKSkqKSkpKSksKSkpLCksLCkpLCwpLCw2KSkpKf/AABEIAMwAzAMBIgACEQEDEQH/xAAbAAABBQEBAAAAAAAAAAAAAAAAAQIFBgcDBP/EAE4QAAECAwEFEQwJBAIDAAAAAAEAAgMEEQUGEiFR0QcTFiIxMjVBUmFxcnOSorHBFDM0ZIGRo7KzwsPiFSMkJUJTdKHSF1Rik4PwQ2Ph/8QAGgEAAgMBAQAAAAAAAAAAAAAAAAMCBAUBBv/EACwRAAIBAQUHBAIDAAAAAAAAAAABAgMEERIxMhMhM0FRUnFCYWKRFCKBsdH/2gAMAwEAAhEDEQA/ANxQhCABeGftqXl++RAHbgaZ/mCgLorrCCYMs7UwRIox7lmVVqDKvim+JwE1LnVJO/vq5Ts16xT3IROrduiWuNd1DB0kB7hjc4Myrlo88W9L8ihWWbDGrU+WnUujpaCNVrRwmifsqXQXjn1JbR54t6X5EaPPFvS/IofOoGJnOGVGdQMTOcMqNlS7Qxz6kxo88W9L8iNHni3pfkUPnUDEznDKjOoGJnOGVGypdoY59SY0eeLel+RGjzxb0vyKHzqBiZzhlRnUDEznDKjZUu0Mc+pMaPPFvS/IjR54t6X5FD51AxM5wyozqBiZzhlRsqXaGOfUmNHni3pfkRo88W9L8ih86gYmc4ZUZ1AxM5wyo2VLtDHPqTGjzxb0vyI0eeLel+RQ+dQMTOcMqM6gYmc4ZUbKl2hjn1JjR54t6X5EaPPFvS/IofOoGJnOGVKIMDEzz/8A1GypdoY59SXF3g25Y+SLX3V75S7GWiGj76Gf8xVvnCrTpGEfw04CQvNFsvcOrvOyrmxpP2DaTRpMOK14DmuDmnUINQeApyzOzrXjyb9KSBXTw3a13k7Qr/ZVqw5qGHwzh1HsOuY7Ecqq1aDp780PhUUvJ7UIQq4wFXrr7ZMCEIbDSJFqKjVbD2z2edWBxoFml0c0Y86/DrXCEzyYOsqxZoYp7+QqrLDE4yEnf6Z2tBoBujkUjGmGw21J4ANveCQXsNmJrR+wUJMzJiOJPkGILRX7v2KulHoj2i9+ob0Yhq+UrzFy51RVNSSyIXj6oqmVRVdAfVFUyqKoAfVFUyqKoAfVFUyqKoAfVFUyqKoAfVFU6BLRIppDhvef8Gud1L3w7mp12pLPHGLW9ZUXKKzZ1JvJEdVFVLi5CeP/AIQOGIzKlNx89+SP9jMqjtYdyO4JdCLhx3N1riOrzKQlbTDsD8B2jtHhxLhPWHMy7L+LCLWVDb6+aRU6gwFR9V26M1uDfEn5qWEQYnDWnFvcC8ti2o6TmA41va3sZuNuUaqLNm74XjjhAwHGFytWDQh429K7h2j/ANxJaWcJEr/UjUGPDgCDUEVBxhOUFcfO57KMBOFhMM8A1P2U6smUcMmi6nerzlMuo0rMGaacea6kSK79ytOm9YVl8uftcTjxfWKt2X1eBNbkei1o1GBu6OHgCiL5e62XYWcB6wo6+V+C/UqyzH3yL5MvkXymRH3yL5MvkXyAH3yL5MvkXyAH3yL5MvkVQA++RfJlUVQB3gwnRHtYxpc9xo1o1SVfLEuLhQmh8wBFi6t6cMNm8B+I75XG4axQyF3S8fWRBSFX8ELGN89VFa1nWiu78MS3Spq69jWQw0UaAANQAUA8ichColgEIQgCu3d+Bf8AND7Vnl8tCu9P2H/mh9qzq+WrZOH/ACU62o9EvGvHtdiOHg21LWmKwjvEHgFdVQN8p2bd9Q7iDsTp5pi45MnLgX/VxB/7PdareqZcAdJE5T3Wq5rKr8RlynpRwm9YVlsuftkTjxfWK1Kb1hWVy5+2ROPG9Yp9l9XghW5C2ydMzgPWo6q91tHTM4D1qNqtCGkqyzOlUVXOqWqmRH1RVMqiqAH1RVNqiqAHVRVJVFUAOqusnLmNFhwxqxHtZ5zRcKqZuPhX9oQK7Re/mw3EfuozeGLZKKvaRqEKEGNa1oo1rQ1oxACgT0IWCaIIQucxHbDhve7WsaXO4AKlACTE1DhNvokRrG43uDR+68WiWS/u4PPCzC1bViTcV0WIa1OkbtQ2bTWheOq0Y2JXfsyq6/RF7uztuWjyl5Cjse/PWG9aamgrUqjVTapKq3TpqnHChM5Ynex1VPTZ+odxB2KvVU/Nn7O7iDsRPNBHmTeZ9rInKe41XVUnM8P1cXlfcarssmvxGXKelHGb1hWKylqOFoRmuaCBFmACMBoHuW1TesKwiX2Tj8rM+u5Psnq8EK3IlratCHfMq69N6dXBtjbXja8HUII3jVeK6TXQ+K7rCiGkjUJHAaLSgv1KssyzVS1UDDtCK38deMAV6GWw78TAeAkKdxElqpaqPZazDqhw8xXVtoQj+OnCCEXAeuqKri2YYdR7fOF0DhjCLgHVSpq0C5W5qTmJKFFiwA6I7PL5xLhWkRwGocQSqtRU1eyUIOTuRQVO3EH7xhcWL7Mq76DbP/tW85+Vd5K5qTl4giQoAZEbW9cC40qKHVOIqpO1wlFpJj40ZJpkmhCFmloFE3WPIs+ZI/KI85A7VLLjNyjI0N0OK2+hvFHtNRUeRSg7pJs41erjF0i1XQbZ/wDat5z8qNBln/2rec/KtL8yHRlTYSMqSVVuzQ7ElpKREWWgthxDHhsvgXHSkOqMJ3lmESYe7XPcfLg8ytUpqpHEhUouLuZNxZuGzXPA3q1PmCmLStICWeWtJ+rGrgG0qMQrTaA+yv5MdiJrejseZbcyqadFgxnOpgj0AG0M7YtBWc5kPg8f9R8Ni0ZZFo4ki5T0o4zesKwiX2Sj8rM+u5bvN6wrCZfZKPysz67k+yerwQrchl0euh8V3WFDqZuj10Piu6wohadPSirLMRKhKmEQolQlXTglEtEUS0XQAOOM+crbMzkk2TLVxxvbvWKUW15nOxMtwxvbvVG38Nef9H2fUWVCELGLoIQhAAhCEACEIQBTM1jYwfqYXU5Y8thzV9jR+phdTlj62bFwv5KVfUNIVotDwV/JjsVYIVotDwV/JjsT6maFx5lmzIu8R/1Hw2LRlnWZH3iP+o+GxaKsa0cWRdp6UcZvWFYVL7JR+VmPXct1m9YVhcvslH5WY9dyfY/V4IVuQy6PXQ+K7rCiFMXR66HxXdYUQtSnpRUlmCVCVNIiJUtEtF04JRLRKiiAEorJZF3s7JwGS8EQc7ZfXt/DLnaZxcam+G2VXUUUZQjNXSV51SayLf8A1StHFL/6nfzUxchd7Ozk9CgRs5zt4iF15DLXaWGXChvjthZxRWXM6H3rA4sb2LlXq0KapyajyYyFSTkt5tCEIWCaAKLuotKJKSMxHhXueQmXzL4VbW+AwioxqUUDd3sVOcl7wTKavnFPqiMtLM+OanaOKX/1O/mk/qpaWKX/ANTv5qokJKLe/HpdqM/aS6k9bt283Pwc5jiFeB7YmkYWuvm1phLjjVeTqJKKcYRiroq4i5N5jSrRaHgr+THYqwVZ7Q8FfyY7EupmiceZZsyTvEfl/hsWirOsyTvEfl/hsWirGtPFkXaWhHGb1hWFy+yUflZj13LdJvWFYZL7JR+VmPXcn2P1eBdbkNuj10Piu6wohS90Wuh8V3WFErUp6UVZZglAQAlCaQCiVCUBdOAlohLRdARKlohdASisuZ0PvWBxY3sXKuUVkzO9lYHFjexck1+FLwydPUvJsqEIXmjTBQN3exU3yXvBTygbutipvkveCZR4kfKIz0sxEhInEJF6YyxqQhOokXDowhWe0PBX8mOxVohWa0B9lfyY7EipmiceZZcyXvEbl/hsWiLO8yXvEbl/hsWiLFtPFkXqWhHGb1hWGy+yUflZj13LcpvWFYbL7Ix+VmPXcn2L1eBdbkNui10Piu6wokKXui10Piu6wokLVp6UVJZgEqEoTSAAJUJwXQCiEqWikcES0RRKgBKKyZng+9YHFjexcq5RWTM82VgcWN7JyVX4UvDJ09S8mxoQheYNQFBXdbFTfJe8FOqCu52Km+S94JtHiR8ojPSzEymkJ5TV6YyhqQhOISLh0aVZrQ8FfyY7FWirLaHgr+THYkVM0MjzLLmTd4jcv8Ni0NZ5mT94jcv8Ni0NYlp4si9S0I4zesKw6X2RjcrMeu5bjN6wrDpfZGNysx67lYsXq8C6/IbdDrofFd1hRQUzdFD727jN6ioZatPSipLMVKgJQmkBQlSJwUjgAJUJV0AoiiVKunBKKx5nuykDixvZOVdorHmfbKQOLG9k5KtHCl4ZOnrXk2FCELyxqgoK7jYub5L3gp1QV3Gxc3yXvBNo8SPlEZ6X4MVKanlIvUGUMSFOSKIDSrLaHgr+THYq41tSANUkAeVWO1XBsu8YwGjhJCRUzQyOTLJmT94jcv8ADYtDWe5lHeI3L/DYtCWHauLIv0tCOM3rDwLDbTb3PacS+1BHLsWlfhr0v2W6xW1BWS5olklsURwMB0kT3T2eZNsc0qmF8yFdXxv6HmtKVz2E5o1w0zeEbSrFFZLJnc9hgE6dtA7DhOJ3/dteW1rJJJiQxWuF7R1halOWF4WVZK/eiGTgkShWhQqUJAnLpwUJUgTgpHASoSqQBRWLM+H3pA4sb2TlXlLXL2rDk5yHHiBxYwPBDAC7TMLRQEjGlVouVOSXRkoO6SbNrQqf/U+S/KmOYz+aP6oSX5UxzGfzXnfxK3azR20OpcFB3b7FzfJe8FF/1QkvypjmM/moy6PNAlJqSjwIcOOHxGXrS5rA0GoOEhxxJlKzVVOLceaIzqwcXvM9KaU4pCvQmcNKROXWVlHxXUaOE7TRvqL3HUd7Hlb+KHEaVmE8baC91vxqQg3be79m4T+9POvfLSzYLA0agwknbO2SoCZe6bmA1mGpDIY3sZ61VvxSxckNuuVxoWZdLlsqXH8cRzhwCjexXtQlzFniBAYwajWgDybam1g1Z45uXU0IrDFIFAXSWSI0NwLagggjGFPpsRgcKFLJGDWhZ0WSjVbW9B0j97cuUnJWvDi4Cbx9MIcaDyFaBblzrYgOlBB1RTAqBaVyLmElml/xOEeQrUpWqM1dU3PqVJ0mt8R81ZcKLhIo7dNwHy414H3PO/DEFN8EdS5NlJyFgbfUpQUcHCm8DqLsyPOgUvCd8taSrkaiWU19inF80NFgRN2zpZEosCJu2dLIn90zu46AypRNTu46Ayqe1+S+yOD2Yz6AibtnSyJRYMTds6WRP7qnNx0AlE1ObjoBd2vyX2cwezGiwYm7Z0siX6BibtnSyJ3dc5uOgEvdc5uOgFLa/NfaDB7Mb9AxN2zpZEv0DE3bOlkTu65vcdAJe7JvcjmhG1+a+0cwezOf0DE3bOlkR9AxN2zpZF07sm9yOYEhm5vcdAI2vzX2gwezOX0DE3bOlkSfQMTds6WRde65zcdAJO65zcdALm1+a+0dwezORsGJu2dLIk+gH7tv75F17qnNx0Ak7qnNx0AubX5L7O4PZj4NgsGvcXbw0oXtc+HAZhvWN2hj4BtlRT3zridcK7QDQEQbCjxTV5pvkl7qJU6kM5zRJRfKJytC1HRvq4YIaTT/ACiYsG0N5Wi4y5ktcIjxpz0Bi4V3sG5ENIN7U7bjq+TEr5ISDYTQAFn2i1Y1ghuX9linSueKWZ6JeFetAXVCFQLAIQhACFtV45iy2P1QvahAFfjXMMO0uWhVuJWVCAK1oVbiRoVbiVlQgCtaFW4kaFW4lZUIArWhVuJGhVuJWVCAK1oVbiRoVbiVlQgCtaFW4kaFW4lZUIArWhVuJGhVuJWVCAK1oVbiRoVbiVlQgCttuVZiXtlrAhs2lLoQByhS7W6gXVCEACEIQB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13" name="Rectangle 12"/>
          <p:cNvSpPr/>
          <p:nvPr/>
        </p:nvSpPr>
        <p:spPr bwMode="auto">
          <a:xfrm>
            <a:off x="323528" y="4797152"/>
            <a:ext cx="8496944" cy="158417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 cap="flat" cmpd="sng" algn="ctr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en-US" sz="2400" b="1" dirty="0" smtClean="0">
                <a:solidFill>
                  <a:srgbClr val="002060"/>
                </a:solidFill>
              </a:rPr>
              <a:t>          </a:t>
            </a:r>
            <a:r>
              <a:rPr lang="en-US" sz="2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“Sustainability is the single biggest business </a:t>
            </a:r>
            <a:br>
              <a:rPr lang="en-US" sz="2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opportunity of the 21</a:t>
            </a:r>
            <a:r>
              <a:rPr lang="en-US" sz="2400" b="1" baseline="300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</a:t>
            </a:r>
            <a:r>
              <a:rPr lang="en-US" sz="2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century… it will be the next</a:t>
            </a:r>
            <a:br>
              <a:rPr lang="en-US" sz="2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main source of competitive advantage.” </a:t>
            </a:r>
            <a:r>
              <a:rPr lang="en-US" sz="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br>
              <a:rPr lang="en-US" sz="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                                                                                          </a:t>
            </a:r>
            <a:r>
              <a:rPr lang="en-US" sz="2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b="1" i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– Lee Scott, CEO, Wal-Mart</a:t>
            </a:r>
            <a:endParaRPr lang="en-US" sz="2400" b="1" dirty="0">
              <a:solidFill>
                <a:srgbClr val="002060"/>
              </a:solidFill>
            </a:endParaRPr>
          </a:p>
        </p:txBody>
      </p:sp>
      <p:pic>
        <p:nvPicPr>
          <p:cNvPr id="14" name="Picture 5" descr="Lightbulb%20ide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395536" y="4941168"/>
            <a:ext cx="764704" cy="764704"/>
          </a:xfrm>
          <a:prstGeom prst="rect">
            <a:avLst/>
          </a:prstGeom>
          <a:noFill/>
          <a:ln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Rectangle 1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9144000" cy="1099592"/>
          </a:xfrm>
        </p:spPr>
        <p:txBody>
          <a:bodyPr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ZA" sz="32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CHALLENGES FACED BY ORGANISATIONS</a:t>
            </a:r>
          </a:p>
        </p:txBody>
      </p:sp>
      <p:sp>
        <p:nvSpPr>
          <p:cNvPr id="1034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827584" y="1628800"/>
            <a:ext cx="8686800" cy="4495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Blip>
                <a:blip r:embed="rId3"/>
              </a:buBlip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r>
              <a:rPr lang="en-ZA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High Staff Attrition</a:t>
            </a:r>
          </a:p>
          <a:p>
            <a:pPr eaLnBrk="1" hangingPunct="1">
              <a:lnSpc>
                <a:spcPct val="80000"/>
              </a:lnSpc>
              <a:buBlip>
                <a:blip r:embed="rId3"/>
              </a:buBlip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r>
              <a:rPr lang="en-ZA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High Absenteeism</a:t>
            </a:r>
          </a:p>
          <a:p>
            <a:pPr eaLnBrk="1" hangingPunct="1">
              <a:lnSpc>
                <a:spcPct val="80000"/>
              </a:lnSpc>
              <a:buBlip>
                <a:blip r:embed="rId3"/>
              </a:buBlip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r>
              <a:rPr lang="en-ZA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Constant Internal Conflicts</a:t>
            </a:r>
          </a:p>
          <a:p>
            <a:pPr eaLnBrk="1" hangingPunct="1">
              <a:lnSpc>
                <a:spcPct val="80000"/>
              </a:lnSpc>
              <a:buBlip>
                <a:blip r:embed="rId3"/>
              </a:buBlip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r>
              <a:rPr lang="en-ZA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High Levels of Fraud</a:t>
            </a:r>
          </a:p>
          <a:p>
            <a:pPr eaLnBrk="1" hangingPunct="1">
              <a:lnSpc>
                <a:spcPct val="80000"/>
              </a:lnSpc>
              <a:buBlip>
                <a:blip r:embed="rId3"/>
              </a:buBlip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r>
              <a:rPr lang="en-ZA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Environmental Unfriendliness</a:t>
            </a:r>
          </a:p>
          <a:p>
            <a:pPr eaLnBrk="1" hangingPunct="1">
              <a:lnSpc>
                <a:spcPct val="80000"/>
              </a:lnSpc>
              <a:buBlip>
                <a:blip r:embed="rId3"/>
              </a:buBlip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r>
              <a:rPr lang="en-ZA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Social Irresponsibility </a:t>
            </a:r>
          </a:p>
          <a:p>
            <a:pPr eaLnBrk="1" hangingPunct="1">
              <a:lnSpc>
                <a:spcPct val="80000"/>
              </a:lnSpc>
              <a:buBlip>
                <a:blip r:embed="rId3"/>
              </a:buBlip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r>
              <a:rPr lang="en-ZA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Gender and Race Inequality</a:t>
            </a:r>
          </a:p>
          <a:p>
            <a:pPr eaLnBrk="1" hangingPunct="1">
              <a:lnSpc>
                <a:spcPct val="80000"/>
              </a:lnSpc>
              <a:buBlip>
                <a:blip r:embed="rId3"/>
              </a:buBlip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r>
              <a:rPr lang="en-ZA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Pressure from Investors to Perform</a:t>
            </a:r>
          </a:p>
          <a:p>
            <a:pPr eaLnBrk="1" hangingPunct="1">
              <a:lnSpc>
                <a:spcPct val="80000"/>
              </a:lnSpc>
              <a:buBlip>
                <a:blip r:embed="rId3"/>
              </a:buBlip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r>
              <a:rPr lang="en-ZA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Extremely Rapid Change</a:t>
            </a:r>
          </a:p>
          <a:p>
            <a:pPr eaLnBrk="1" hangingPunct="1">
              <a:lnSpc>
                <a:spcPct val="80000"/>
              </a:lnSpc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endParaRPr lang="en-ZA" sz="3200" b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endParaRPr lang="en-ZA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103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2" dur="500"/>
                                        <p:tgtEl>
                                          <p:spTgt spid="103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7" dur="500"/>
                                        <p:tgtEl>
                                          <p:spTgt spid="103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2" dur="500"/>
                                        <p:tgtEl>
                                          <p:spTgt spid="103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7" dur="500"/>
                                        <p:tgtEl>
                                          <p:spTgt spid="103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2" dur="500"/>
                                        <p:tgtEl>
                                          <p:spTgt spid="103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7" dur="500"/>
                                        <p:tgtEl>
                                          <p:spTgt spid="103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42" dur="500"/>
                                        <p:tgtEl>
                                          <p:spTgt spid="103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47" dur="500"/>
                                        <p:tgtEl>
                                          <p:spTgt spid="1034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1430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CHALLENGE OF CHANGE</a:t>
            </a:r>
            <a:endParaRPr lang="en-ZA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70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772816"/>
            <a:ext cx="8839200" cy="5608638"/>
          </a:xfrm>
          <a:ln/>
        </p:spPr>
        <p:txBody>
          <a:bodyPr/>
          <a:lstStyle/>
          <a:p>
            <a:pPr>
              <a:spcBef>
                <a:spcPts val="10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endParaRPr lang="en-ZA" sz="4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ts val="60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24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recent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IBM Global CEO Study</a:t>
            </a:r>
            <a:r>
              <a:rPr lang="en-ZA" sz="32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revealed the majority of CEO’s felt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  <a:b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sz="32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1371600" lvl="2" indent="-457200">
              <a:buClr>
                <a:srgbClr val="000066"/>
              </a:buClr>
              <a:buSzPct val="150000"/>
              <a:buFont typeface="Times New Roman" pitchFamily="18" charset="0"/>
              <a:buBlip>
                <a:blip r:embed="rId3"/>
              </a:buBlip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Radical change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is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their biggest challenge</a:t>
            </a:r>
          </a:p>
          <a:p>
            <a:pPr marL="1371600" lvl="2" indent="-457200">
              <a:buClr>
                <a:srgbClr val="000066"/>
              </a:buClr>
              <a:buSzPct val="150000"/>
              <a:buFont typeface="Times New Roman" pitchFamily="18" charset="0"/>
              <a:buBlip>
                <a:blip r:embed="rId3"/>
              </a:buBlip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Their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organisations are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ill-equipped </a:t>
            </a:r>
            <a:r>
              <a:rPr lang="en-ZA" sz="3200" b="1" dirty="0">
                <a:solidFill>
                  <a:srgbClr val="00008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deal </a:t>
            </a:r>
            <a:r>
              <a:rPr lang="en-ZA" sz="3200" b="1" dirty="0" smtClean="0">
                <a:solidFill>
                  <a:srgbClr val="00008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with this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challenge of change</a:t>
            </a:r>
          </a:p>
          <a:p>
            <a:pPr>
              <a:spcBef>
                <a:spcPts val="600"/>
              </a:spcBef>
              <a:buClrTx/>
              <a:buSzTx/>
              <a:buFontTx/>
              <a:buNone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endParaRPr lang="en-ZA" sz="32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ts val="600"/>
              </a:spcBef>
              <a:buClrTx/>
              <a:buSzTx/>
              <a:buFontTx/>
              <a:buNone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endParaRPr lang="en-ZA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7043" name="Text Box 3"/>
          <p:cNvSpPr txBox="1">
            <a:spLocks noChangeArrowheads="1"/>
          </p:cNvSpPr>
          <p:nvPr/>
        </p:nvSpPr>
        <p:spPr bwMode="auto">
          <a:xfrm>
            <a:off x="-76200" y="6292850"/>
            <a:ext cx="9372600" cy="490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813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300" b="1" dirty="0">
                <a:solidFill>
                  <a:srgbClr val="CC0000"/>
                </a:solidFill>
              </a:rPr>
              <a:t>* </a:t>
            </a:r>
            <a:r>
              <a:rPr lang="en-US" sz="1300" b="1" dirty="0">
                <a:solidFill>
                  <a:srgbClr val="FFFFFF"/>
                </a:solidFill>
              </a:rPr>
              <a:t>IBM consultants interviewed 1,541 CEO’s and senior executives of </a:t>
            </a:r>
            <a:r>
              <a:rPr lang="en-US" sz="1300" b="1" dirty="0" err="1">
                <a:solidFill>
                  <a:srgbClr val="FFFFFF"/>
                </a:solidFill>
              </a:rPr>
              <a:t>organisations</a:t>
            </a:r>
            <a:r>
              <a:rPr lang="en-US" sz="1300" b="1" dirty="0">
                <a:solidFill>
                  <a:srgbClr val="FFFFFF"/>
                </a:solidFill>
              </a:rPr>
              <a:t> in 33 different  industries and </a:t>
            </a:r>
            <a:br>
              <a:rPr lang="en-US" sz="1300" b="1" dirty="0">
                <a:solidFill>
                  <a:srgbClr val="FFFFFF"/>
                </a:solidFill>
              </a:rPr>
            </a:br>
            <a:r>
              <a:rPr lang="en-US" sz="1300" b="1" dirty="0">
                <a:solidFill>
                  <a:srgbClr val="FFFFFF"/>
                </a:solidFill>
              </a:rPr>
              <a:t>   60 countries between September, 2009 and January, 2010 – see </a:t>
            </a:r>
            <a:r>
              <a:rPr lang="en-US" sz="1300" b="1" dirty="0">
                <a:solidFill>
                  <a:srgbClr val="009999"/>
                </a:solidFill>
                <a:hlinkClick r:id="rId4"/>
              </a:rPr>
              <a:t>www.ibm.com/ceostudy/uk</a:t>
            </a:r>
            <a:r>
              <a:rPr lang="en-US" sz="1300" b="1" dirty="0">
                <a:solidFill>
                  <a:srgbClr val="FFFFFF"/>
                </a:solidFill>
              </a:rPr>
              <a:t> for more information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870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2" dur="500"/>
                                        <p:tgtEl>
                                          <p:spTgt spid="870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auto">
          <a:xfrm>
            <a:off x="395536" y="4581128"/>
            <a:ext cx="8280920" cy="122413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 cap="flat" cmpd="sng" algn="ctr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en-US" sz="2400" b="1" dirty="0" smtClean="0">
                <a:solidFill>
                  <a:srgbClr val="002060"/>
                </a:solidFill>
              </a:rPr>
              <a:t>          “The significant problems we face can’t be solved</a:t>
            </a:r>
            <a:br>
              <a:rPr lang="en-US" sz="2400" b="1" dirty="0" smtClean="0">
                <a:solidFill>
                  <a:srgbClr val="002060"/>
                </a:solidFill>
              </a:rPr>
            </a:br>
            <a:r>
              <a:rPr lang="en-US" sz="2400" b="1" dirty="0" smtClean="0">
                <a:solidFill>
                  <a:srgbClr val="002060"/>
                </a:solidFill>
              </a:rPr>
              <a:t>            at the same level of thinking we were at when we </a:t>
            </a:r>
            <a:br>
              <a:rPr lang="en-US" sz="2400" b="1" dirty="0" smtClean="0">
                <a:solidFill>
                  <a:srgbClr val="002060"/>
                </a:solidFill>
              </a:rPr>
            </a:br>
            <a:r>
              <a:rPr lang="en-US" sz="2400" b="1" dirty="0" smtClean="0">
                <a:solidFill>
                  <a:srgbClr val="002060"/>
                </a:solidFill>
              </a:rPr>
              <a:t>            created them.” </a:t>
            </a:r>
            <a:r>
              <a:rPr lang="en-US" sz="2400" b="1" i="1" dirty="0" smtClean="0">
                <a:solidFill>
                  <a:srgbClr val="002060"/>
                </a:solidFill>
              </a:rPr>
              <a:t>- Albert Einstein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endParaRPr lang="en-US" sz="2400" b="1" dirty="0">
              <a:solidFill>
                <a:srgbClr val="002060"/>
              </a:solidFill>
            </a:endParaRPr>
          </a:p>
        </p:txBody>
      </p:sp>
      <p:sp>
        <p:nvSpPr>
          <p:cNvPr id="103425" name="Rectangle 1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9144000" cy="1171600"/>
          </a:xfrm>
        </p:spPr>
        <p:txBody>
          <a:bodyPr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ROOT CAUSE OF THE PROBLEMS</a:t>
            </a:r>
          </a:p>
        </p:txBody>
      </p:sp>
      <p:sp>
        <p:nvSpPr>
          <p:cNvPr id="1034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5496" y="1676400"/>
            <a:ext cx="8686800" cy="4495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Char char="ü"/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endParaRPr lang="en-ZA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lnSpc>
                <a:spcPct val="80000"/>
              </a:lnSpc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r>
              <a:rPr lang="en-ZA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ZA" sz="40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NEGATIVITY</a:t>
            </a:r>
            <a:r>
              <a:rPr lang="en-ZA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OF AN </a:t>
            </a:r>
            <a:br>
              <a:rPr lang="en-ZA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ORGANISATION’S EMPLOYEES</a:t>
            </a:r>
          </a:p>
        </p:txBody>
      </p:sp>
      <p:pic>
        <p:nvPicPr>
          <p:cNvPr id="7" name="Picture 5" descr="Lightbulb%20ide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67544" y="4653136"/>
            <a:ext cx="764704" cy="764704"/>
          </a:xfrm>
          <a:prstGeom prst="rect">
            <a:avLst/>
          </a:prstGeom>
          <a:noFill/>
          <a:ln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3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342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Rectangle 1"/>
          <p:cNvSpPr>
            <a:spLocks noGrp="1" noChangeArrowheads="1"/>
          </p:cNvSpPr>
          <p:nvPr>
            <p:ph type="title"/>
          </p:nvPr>
        </p:nvSpPr>
        <p:spPr>
          <a:xfrm>
            <a:off x="72008" y="457200"/>
            <a:ext cx="8964488" cy="1099592"/>
          </a:xfrm>
        </p:spPr>
        <p:txBody>
          <a:bodyPr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ZA" sz="32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CHALLENGES FACED BY ORGANISATIONS</a:t>
            </a:r>
          </a:p>
        </p:txBody>
      </p:sp>
      <p:graphicFrame>
        <p:nvGraphicFramePr>
          <p:cNvPr id="5" name="Diagram 4"/>
          <p:cNvGraphicFramePr/>
          <p:nvPr/>
        </p:nvGraphicFramePr>
        <p:xfrm>
          <a:off x="228600" y="1676400"/>
          <a:ext cx="86868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Down Arrow 9"/>
          <p:cNvSpPr/>
          <p:nvPr/>
        </p:nvSpPr>
        <p:spPr bwMode="auto">
          <a:xfrm rot="10800000">
            <a:off x="7740352" y="2204864"/>
            <a:ext cx="648072" cy="3600400"/>
          </a:xfrm>
          <a:prstGeom prst="downArrow">
            <a:avLst>
              <a:gd name="adj1" fmla="val 50000"/>
              <a:gd name="adj2" fmla="val 117481"/>
            </a:avLst>
          </a:prstGeom>
          <a:gradFill flip="none" rotWithShape="1">
            <a:gsLst>
              <a:gs pos="0">
                <a:srgbClr val="FF0000"/>
              </a:gs>
              <a:gs pos="80000">
                <a:schemeClr val="dk1">
                  <a:shade val="93000"/>
                  <a:satMod val="130000"/>
                </a:schemeClr>
              </a:gs>
              <a:gs pos="100000">
                <a:schemeClr val="dk1">
                  <a:shade val="94000"/>
                  <a:satMod val="135000"/>
                </a:schemeClr>
              </a:gs>
            </a:gsLst>
            <a:lin ang="5400000" scaled="1"/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Grp="1" noChangeArrowheads="1"/>
          </p:cNvSpPr>
          <p:nvPr>
            <p:ph type="title"/>
          </p:nvPr>
        </p:nvSpPr>
        <p:spPr>
          <a:xfrm>
            <a:off x="228600" y="533400"/>
            <a:ext cx="8686800" cy="11430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36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SCALE OF NEGATIVE MOTIVATIONS*</a:t>
            </a:r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229600" cy="4525963"/>
          </a:xfrm>
          <a:ln/>
        </p:spPr>
        <p:txBody>
          <a:bodyPr/>
          <a:lstStyle/>
          <a:p>
            <a:pPr>
              <a:lnSpc>
                <a:spcPct val="90000"/>
              </a:lnSpc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-1  Self-assertion / Pride</a:t>
            </a:r>
          </a:p>
          <a:p>
            <a:pPr>
              <a:lnSpc>
                <a:spcPct val="90000"/>
              </a:lnSpc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-2  Anger</a:t>
            </a:r>
          </a:p>
          <a:p>
            <a:pPr>
              <a:lnSpc>
                <a:spcPct val="90000"/>
              </a:lnSpc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-3  Craving / Greed</a:t>
            </a:r>
          </a:p>
          <a:p>
            <a:pPr>
              <a:lnSpc>
                <a:spcPct val="90000"/>
              </a:lnSpc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-4  Fear</a:t>
            </a:r>
          </a:p>
          <a:p>
            <a:pPr>
              <a:lnSpc>
                <a:spcPct val="90000"/>
              </a:lnSpc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b="1">
                <a:effectLst>
                  <a:outerShdw blurRad="38100" dist="38100" dir="2700000" algn="tl">
                    <a:srgbClr val="C0C0C0"/>
                  </a:outerShdw>
                </a:effectLst>
              </a:rPr>
              <a:t>   -5  Anguish</a:t>
            </a:r>
          </a:p>
          <a:p>
            <a:pPr>
              <a:lnSpc>
                <a:spcPct val="90000"/>
              </a:lnSpc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b="1">
                <a:effectLst>
                  <a:outerShdw blurRad="38100" dist="38100" dir="2700000" algn="tl">
                    <a:srgbClr val="C0C0C0"/>
                  </a:outerShdw>
                </a:effectLst>
              </a:rPr>
              <a:t>   -6  Apathy</a:t>
            </a:r>
          </a:p>
          <a:p>
            <a:pPr>
              <a:lnSpc>
                <a:spcPct val="90000"/>
              </a:lnSpc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b="1">
                <a:effectLst>
                  <a:outerShdw blurRad="38100" dist="38100" dir="2700000" algn="tl">
                    <a:srgbClr val="C0C0C0"/>
                  </a:outerShdw>
                </a:effectLst>
              </a:rPr>
              <a:t>   -7  Guilt &amp; Shame</a:t>
            </a:r>
          </a:p>
          <a:p>
            <a:pPr>
              <a:lnSpc>
                <a:spcPct val="90000"/>
              </a:lnSpc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b="1">
                <a:effectLst>
                  <a:outerShdw blurRad="38100" dist="38100" dir="2700000" algn="tl">
                    <a:srgbClr val="C0C0C0"/>
                  </a:outerShdw>
                </a:effectLst>
              </a:rPr>
              <a:t>   -8  Depersonalisation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533400" y="2209800"/>
            <a:ext cx="8153400" cy="366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6324600" y="1600200"/>
            <a:ext cx="2438400" cy="1190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Maslow’s Belonging Needs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6400800" y="3124200"/>
            <a:ext cx="2438400" cy="825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Maslow’s Security Needs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6324600" y="4724400"/>
            <a:ext cx="2438400" cy="825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Maslow’s Survival Needs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5638800" y="4022725"/>
            <a:ext cx="609600" cy="1922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7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0">
                <a:solidFill>
                  <a:srgbClr val="000066"/>
                </a:solidFill>
              </a:rPr>
              <a:t>}</a:t>
            </a: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5638800" y="2362200"/>
            <a:ext cx="762000" cy="1922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7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0">
                <a:solidFill>
                  <a:srgbClr val="000066"/>
                </a:solidFill>
              </a:rPr>
              <a:t>}</a:t>
            </a:r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5638800" y="1416050"/>
            <a:ext cx="533400" cy="13128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5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8000">
                <a:solidFill>
                  <a:srgbClr val="000066"/>
                </a:solidFill>
              </a:rPr>
              <a:t>}</a:t>
            </a:r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228600" y="6248400"/>
            <a:ext cx="8915400" cy="6429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125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b="1">
                <a:solidFill>
                  <a:srgbClr val="CC0000"/>
                </a:solidFill>
              </a:rPr>
              <a:t>*</a:t>
            </a:r>
            <a:r>
              <a:rPr lang="en-US" b="1">
                <a:solidFill>
                  <a:srgbClr val="FFFFFF"/>
                </a:solidFill>
              </a:rPr>
              <a:t> From the ‘Scale of Motivations’ created by Ian Marshall, a psychiatrist and</a:t>
            </a:r>
            <a:br>
              <a:rPr lang="en-US" b="1">
                <a:solidFill>
                  <a:srgbClr val="FFFFFF"/>
                </a:solidFill>
              </a:rPr>
            </a:br>
            <a:r>
              <a:rPr lang="en-US" b="1">
                <a:solidFill>
                  <a:srgbClr val="FFFFFF"/>
                </a:solidFill>
              </a:rPr>
              <a:t>  psychotherapist, based on over 40 years of clinical observations of patients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0" dur="500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3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6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1" dur="500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4" dur="500"/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7" dur="500"/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0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3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8" dur="500"/>
                                        <p:tgtEl>
                                          <p:spTgt spid="133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41" dur="500"/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44" dur="500"/>
                                        <p:tgtEl>
                                          <p:spTgt spid="133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47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50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1430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CHALLENGE OF CHANGE</a:t>
            </a:r>
            <a:endParaRPr lang="en-ZA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70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772816"/>
            <a:ext cx="8839200" cy="5608638"/>
          </a:xfrm>
          <a:ln/>
        </p:spPr>
        <p:txBody>
          <a:bodyPr/>
          <a:lstStyle/>
          <a:p>
            <a:pPr>
              <a:spcBef>
                <a:spcPts val="10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endParaRPr lang="en-ZA" sz="4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ts val="60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24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recent </a:t>
            </a:r>
            <a: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IBM Global CEO Study</a:t>
            </a:r>
            <a:r>
              <a:rPr lang="en-ZA" sz="28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revealed </a:t>
            </a:r>
            <a:b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the majority of CEO’s felt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  <a:b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sz="28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1371600" lvl="2" indent="-457200">
              <a:buClr>
                <a:srgbClr val="000066"/>
              </a:buClr>
              <a:buSzPct val="150000"/>
              <a:buFont typeface="Times New Roman" pitchFamily="18" charset="0"/>
              <a:buBlip>
                <a:blip r:embed="rId3"/>
              </a:buBlip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Radical change 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is 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their biggest challenge</a:t>
            </a:r>
          </a:p>
          <a:p>
            <a:pPr marL="1371600" lvl="2" indent="-457200">
              <a:buClr>
                <a:srgbClr val="000066"/>
              </a:buClr>
              <a:buSzPct val="150000"/>
              <a:buFont typeface="Times New Roman" pitchFamily="18" charset="0"/>
              <a:buBlip>
                <a:blip r:embed="rId3"/>
              </a:buBlip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Their 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organisations are </a:t>
            </a:r>
            <a: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ill-equipped </a:t>
            </a:r>
            <a:r>
              <a:rPr lang="en-ZA" sz="2800" b="1" dirty="0">
                <a:solidFill>
                  <a:srgbClr val="00008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deal </a:t>
            </a:r>
            <a:r>
              <a:rPr lang="en-ZA" sz="2800" b="1" dirty="0" smtClean="0">
                <a:solidFill>
                  <a:srgbClr val="00008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2800" b="1" dirty="0" smtClean="0">
                <a:solidFill>
                  <a:srgbClr val="00008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2800" b="1" dirty="0" smtClean="0">
                <a:solidFill>
                  <a:srgbClr val="00008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with this</a:t>
            </a:r>
            <a:r>
              <a:rPr lang="en-ZA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challenge of change</a:t>
            </a:r>
          </a:p>
          <a:p>
            <a:pPr marL="1371600" lvl="2" indent="-457200">
              <a:buClr>
                <a:srgbClr val="CC0000"/>
              </a:buClr>
              <a:buSzPct val="180000"/>
              <a:buFont typeface="Wingdings" pitchFamily="2" charset="2"/>
              <a:buChar char=""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Creativity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and </a:t>
            </a:r>
            <a:r>
              <a:rPr lang="en-ZA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innovation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are </a:t>
            </a:r>
            <a:r>
              <a:rPr lang="en-ZA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critical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to</a:t>
            </a:r>
            <a:b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their organisations’ future success</a:t>
            </a:r>
            <a:endParaRPr lang="en-ZA" sz="28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ts val="600"/>
              </a:spcBef>
              <a:buClrTx/>
              <a:buSzTx/>
              <a:buFontTx/>
              <a:buNone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endParaRPr lang="en-ZA" sz="28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ts val="600"/>
              </a:spcBef>
              <a:buClrTx/>
              <a:buSzTx/>
              <a:buFontTx/>
              <a:buNone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endParaRPr lang="en-ZA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7043" name="Text Box 3"/>
          <p:cNvSpPr txBox="1">
            <a:spLocks noChangeArrowheads="1"/>
          </p:cNvSpPr>
          <p:nvPr/>
        </p:nvSpPr>
        <p:spPr bwMode="auto">
          <a:xfrm>
            <a:off x="-76200" y="6292850"/>
            <a:ext cx="9372600" cy="490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813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300" b="1">
                <a:solidFill>
                  <a:srgbClr val="CC0000"/>
                </a:solidFill>
              </a:rPr>
              <a:t>* </a:t>
            </a:r>
            <a:r>
              <a:rPr lang="en-US" sz="1300" b="1">
                <a:solidFill>
                  <a:srgbClr val="FFFFFF"/>
                </a:solidFill>
              </a:rPr>
              <a:t>IBM consultants interviewed 1,541 CEO’s and senior executives of organisations in 33 different  industries and </a:t>
            </a:r>
            <a:br>
              <a:rPr lang="en-US" sz="1300" b="1">
                <a:solidFill>
                  <a:srgbClr val="FFFFFF"/>
                </a:solidFill>
              </a:rPr>
            </a:br>
            <a:r>
              <a:rPr lang="en-US" sz="1300" b="1">
                <a:solidFill>
                  <a:srgbClr val="FFFFFF"/>
                </a:solidFill>
              </a:rPr>
              <a:t>   60 countries between September, 2009 and January, 2010 – see </a:t>
            </a:r>
            <a:r>
              <a:rPr lang="en-US" sz="1300" b="1">
                <a:solidFill>
                  <a:srgbClr val="009999"/>
                </a:solidFill>
                <a:hlinkClick r:id="rId4"/>
              </a:rPr>
              <a:t>www.ibm.com/ceostudy/uk</a:t>
            </a:r>
            <a:r>
              <a:rPr lang="en-US" sz="1300" b="1">
                <a:solidFill>
                  <a:srgbClr val="FFFFFF"/>
                </a:solidFill>
              </a:rPr>
              <a:t> for more information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870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Rectangle 1"/>
          <p:cNvSpPr>
            <a:spLocks noGrp="1" noChangeArrowheads="1"/>
          </p:cNvSpPr>
          <p:nvPr>
            <p:ph type="title"/>
          </p:nvPr>
        </p:nvSpPr>
        <p:spPr>
          <a:xfrm>
            <a:off x="179512" y="404664"/>
            <a:ext cx="8686800" cy="1123528"/>
          </a:xfrm>
        </p:spPr>
        <p:txBody>
          <a:bodyPr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ZA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VISIONARY VS. ORDINARY ORGANISATIONS</a:t>
            </a:r>
          </a:p>
        </p:txBody>
      </p:sp>
      <p:sp>
        <p:nvSpPr>
          <p:cNvPr id="1034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28600" y="1412875"/>
            <a:ext cx="8686800" cy="4495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endParaRPr lang="en-ZA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23528" y="5589240"/>
            <a:ext cx="8496944" cy="10801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 cap="flat" cmpd="sng" algn="ctr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en-US" sz="1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BOTTOM LINE: </a:t>
            </a:r>
            <a:r>
              <a:rPr lang="en-US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br>
              <a:rPr lang="en-US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1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665</a:t>
            </a:r>
            <a:r>
              <a:rPr lang="en-US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% </a:t>
            </a:r>
            <a:r>
              <a:rPr lang="en-US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more shareholder value created</a:t>
            </a:r>
            <a:r>
              <a:rPr lang="en-US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 </a:t>
            </a:r>
            <a:r>
              <a:rPr lang="en-US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average </a:t>
            </a:r>
            <a:r>
              <a:rPr lang="en-US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visionary </a:t>
            </a:r>
            <a:r>
              <a:rPr lang="en-US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company </a:t>
            </a:r>
            <a:br>
              <a:rPr lang="en-US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than in the average ordinary company =&gt; 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SUSTAINABLE GROWTH</a:t>
            </a:r>
            <a:endParaRPr lang="en-US" dirty="0" smtClean="0">
              <a:solidFill>
                <a:srgbClr val="FF9900"/>
              </a:solidFill>
            </a:endParaRPr>
          </a:p>
        </p:txBody>
      </p:sp>
      <p:graphicFrame>
        <p:nvGraphicFramePr>
          <p:cNvPr id="5" name="Group 49"/>
          <p:cNvGraphicFramePr>
            <a:graphicFrameLocks noGrp="1"/>
          </p:cNvGraphicFramePr>
          <p:nvPr/>
        </p:nvGraphicFramePr>
        <p:xfrm>
          <a:off x="323528" y="1484784"/>
          <a:ext cx="5698976" cy="3240360"/>
        </p:xfrm>
        <a:graphic>
          <a:graphicData uri="http://schemas.openxmlformats.org/drawingml/2006/table">
            <a:tbl>
              <a:tblPr/>
              <a:tblGrid>
                <a:gridCol w="1424469"/>
                <a:gridCol w="2114267"/>
                <a:gridCol w="2160240"/>
              </a:tblGrid>
              <a:tr h="1228294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Year</a:t>
                      </a:r>
                    </a:p>
                  </a:txBody>
                  <a:tcPr marT="24695" anchor="ctr" horzOverflow="overflow">
                    <a:lnL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Z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Investment in</a:t>
                      </a:r>
                      <a:br>
                        <a:rPr kumimoji="0" lang="en-Z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</a:br>
                      <a:r>
                        <a:rPr kumimoji="0" lang="en-Z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 Ordinary Fund</a:t>
                      </a:r>
                      <a:r>
                        <a:rPr kumimoji="0" lang="en-Z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*</a:t>
                      </a:r>
                    </a:p>
                  </a:txBody>
                  <a:tcPr marT="24695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Z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Investment in</a:t>
                      </a:r>
                      <a:br>
                        <a:rPr kumimoji="0" lang="en-Z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</a:br>
                      <a:r>
                        <a:rPr kumimoji="0" lang="en-Z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 Visionary Co.</a:t>
                      </a:r>
                      <a:r>
                        <a:rPr kumimoji="0" lang="en-Z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*</a:t>
                      </a:r>
                    </a:p>
                  </a:txBody>
                  <a:tcPr marT="24695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3423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1926</a:t>
                      </a:r>
                    </a:p>
                  </a:txBody>
                  <a:tcPr marT="24695" anchor="ctr" horzOverflow="overflow">
                    <a:lnL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$1</a:t>
                      </a:r>
                    </a:p>
                  </a:txBody>
                  <a:tcPr marT="24695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$1</a:t>
                      </a:r>
                    </a:p>
                  </a:txBody>
                  <a:tcPr marT="24695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0443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1990</a:t>
                      </a:r>
                    </a:p>
                  </a:txBody>
                  <a:tcPr marT="24695" anchor="ctr" horzOverflow="overflow">
                    <a:lnL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$955</a:t>
                      </a:r>
                    </a:p>
                  </a:txBody>
                  <a:tcPr marT="24695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$6,356</a:t>
                      </a:r>
                    </a:p>
                  </a:txBody>
                  <a:tcPr marT="24695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8200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Return on</a:t>
                      </a:r>
                      <a:b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</a:b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Capital</a:t>
                      </a:r>
                    </a:p>
                  </a:txBody>
                  <a:tcPr marT="24695" anchor="ctr" horzOverflow="overflow">
                    <a:lnL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/>
                      </a:r>
                      <a:b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</a:b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955%</a:t>
                      </a:r>
                    </a:p>
                  </a:txBody>
                  <a:tcPr marT="24695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/>
                      </a:r>
                      <a:b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</a:b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6,356%</a:t>
                      </a:r>
                    </a:p>
                  </a:txBody>
                  <a:tcPr marT="24695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Text Box 47"/>
          <p:cNvSpPr txBox="1">
            <a:spLocks noChangeArrowheads="1"/>
          </p:cNvSpPr>
          <p:nvPr/>
        </p:nvSpPr>
        <p:spPr bwMode="auto">
          <a:xfrm>
            <a:off x="304800" y="4797152"/>
            <a:ext cx="8839200" cy="58695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125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16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  <a:r>
              <a:rPr lang="en-US" sz="1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1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According to research done by James Collins and Jerry </a:t>
            </a:r>
            <a:r>
              <a:rPr lang="en-US" sz="1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1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sz="1600" b="1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Porras</a:t>
            </a:r>
            <a:r>
              <a:rPr lang="en-US" sz="1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1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 the </a:t>
            </a:r>
            <a:r>
              <a:rPr lang="en-US" sz="1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book </a:t>
            </a:r>
            <a:r>
              <a:rPr lang="en-US" sz="1600" b="1" i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Built </a:t>
            </a:r>
            <a:r>
              <a:rPr lang="en-US" sz="16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Last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6300192" y="1484784"/>
            <a:ext cx="2591692" cy="141580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Clr>
                <a:srgbClr val="C00000"/>
              </a:buClr>
              <a:buSzPct val="120000"/>
              <a:buFont typeface="Wingdings" pitchFamily="2" charset="2"/>
              <a:buChar char="ü"/>
              <a:defRPr/>
            </a:pPr>
            <a:r>
              <a:rPr lang="en-US" sz="1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Positive Employees</a:t>
            </a:r>
          </a:p>
          <a:p>
            <a:pPr>
              <a:buClr>
                <a:srgbClr val="C00000"/>
              </a:buClr>
              <a:buSzPct val="120000"/>
              <a:buFont typeface="Wingdings" pitchFamily="2" charset="2"/>
              <a:buChar char="ü"/>
              <a:defRPr/>
            </a:pPr>
            <a:r>
              <a:rPr lang="en-US" sz="1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Committed to Org. Values</a:t>
            </a:r>
            <a:br>
              <a:rPr lang="en-US" sz="1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</a:br>
            <a:r>
              <a:rPr lang="en-US" sz="1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    &amp; Vision</a:t>
            </a:r>
            <a:endParaRPr lang="en-US" sz="14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Sakkal Majalla" pitchFamily="2" charset="-78"/>
            </a:endParaRPr>
          </a:p>
          <a:p>
            <a:pPr>
              <a:buClr>
                <a:srgbClr val="C00000"/>
              </a:buClr>
              <a:buSzPct val="120000"/>
              <a:buFont typeface="Wingdings" pitchFamily="2" charset="2"/>
              <a:buChar char="ü"/>
              <a:defRPr/>
            </a:pPr>
            <a:r>
              <a:rPr lang="en-US" sz="1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High Job Satisfaction</a:t>
            </a:r>
            <a:endParaRPr lang="en-US" sz="14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Sakkal Majalla" pitchFamily="2" charset="-78"/>
            </a:endParaRPr>
          </a:p>
          <a:p>
            <a:pPr>
              <a:buClr>
                <a:srgbClr val="C00000"/>
              </a:buClr>
              <a:buSzPct val="120000"/>
              <a:buFont typeface="Wingdings" pitchFamily="2" charset="2"/>
              <a:buChar char="ü"/>
              <a:defRPr/>
            </a:pPr>
            <a:r>
              <a:rPr lang="en-US" sz="1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Take Responsibility </a:t>
            </a:r>
          </a:p>
          <a:p>
            <a:pPr>
              <a:buClr>
                <a:srgbClr val="C00000"/>
              </a:buClr>
              <a:buSzPct val="120000"/>
              <a:buFont typeface="Wingdings" pitchFamily="2" charset="2"/>
              <a:buChar char="ü"/>
              <a:defRPr/>
            </a:pPr>
            <a:r>
              <a:rPr lang="en-US" sz="1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 Proactive &amp; Take Initiative</a:t>
            </a:r>
            <a:endParaRPr lang="en-US" sz="14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Sakkal Majalla" pitchFamily="2" charset="-78"/>
            </a:endParaRPr>
          </a:p>
          <a:p>
            <a:pPr>
              <a:buFont typeface="Wingdings" pitchFamily="2" charset="2"/>
              <a:buChar char="Ø"/>
              <a:defRPr/>
            </a:pPr>
            <a:endParaRPr lang="en-US" sz="1400" b="1" dirty="0">
              <a:solidFill>
                <a:schemeClr val="accent2"/>
              </a:solidFill>
              <a:latin typeface="+mj-lt"/>
              <a:cs typeface="Sakkal Majalla" pitchFamily="2" charset="-78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6156176" y="3356992"/>
            <a:ext cx="2843212" cy="136815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Clr>
                <a:srgbClr val="C00000"/>
              </a:buClr>
              <a:buSzPct val="120000"/>
              <a:buFont typeface="Wingdings" pitchFamily="2" charset="2"/>
              <a:buChar char="ü"/>
              <a:defRPr/>
            </a:pPr>
            <a:r>
              <a:rPr lang="en-US" sz="1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Improved Productivity</a:t>
            </a:r>
          </a:p>
          <a:p>
            <a:pPr>
              <a:buClr>
                <a:srgbClr val="C00000"/>
              </a:buClr>
              <a:buSzPct val="120000"/>
              <a:buFont typeface="Wingdings" pitchFamily="2" charset="2"/>
              <a:buChar char="ü"/>
              <a:defRPr/>
            </a:pPr>
            <a:r>
              <a:rPr lang="en-US" sz="1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Better Asset </a:t>
            </a:r>
            <a:r>
              <a:rPr lang="en-US" sz="1400" b="1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Utilisation</a:t>
            </a:r>
            <a:endParaRPr lang="en-US" sz="14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Sakkal Majalla" pitchFamily="2" charset="-78"/>
            </a:endParaRPr>
          </a:p>
          <a:p>
            <a:pPr>
              <a:buClr>
                <a:srgbClr val="C00000"/>
              </a:buClr>
              <a:buSzPct val="120000"/>
              <a:buFont typeface="Wingdings" pitchFamily="2" charset="2"/>
              <a:buChar char="ü"/>
              <a:defRPr/>
            </a:pPr>
            <a:r>
              <a:rPr lang="en-US" sz="1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Innovation</a:t>
            </a:r>
          </a:p>
          <a:p>
            <a:pPr>
              <a:buClr>
                <a:srgbClr val="C00000"/>
              </a:buClr>
              <a:buSzPct val="120000"/>
              <a:buFont typeface="Wingdings" pitchFamily="2" charset="2"/>
              <a:buChar char="ü"/>
              <a:defRPr/>
            </a:pPr>
            <a:r>
              <a:rPr lang="en-US" sz="1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Better Value Proposition</a:t>
            </a:r>
          </a:p>
          <a:p>
            <a:pPr>
              <a:buClr>
                <a:srgbClr val="C00000"/>
              </a:buClr>
              <a:buSzPct val="120000"/>
              <a:buFont typeface="Wingdings" pitchFamily="2" charset="2"/>
              <a:buChar char="ü"/>
              <a:defRPr/>
            </a:pPr>
            <a:r>
              <a:rPr lang="en-US" sz="1400" b="1" cap="all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Sustainable </a:t>
            </a:r>
            <a:br>
              <a:rPr lang="en-US" sz="1400" b="1" cap="all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</a:br>
            <a:r>
              <a:rPr lang="en-US" sz="1400" b="1" cap="all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    Competitive </a:t>
            </a:r>
            <a:r>
              <a:rPr lang="en-US" sz="1400" b="1" cap="all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ADvantage</a:t>
            </a:r>
            <a:r>
              <a:rPr lang="en-US" sz="1400" b="1" cap="all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 </a:t>
            </a:r>
            <a:endParaRPr lang="en-US" sz="1400" b="1" cap="all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Sakkal Majalla" pitchFamily="2" charset="-78"/>
            </a:endParaRPr>
          </a:p>
        </p:txBody>
      </p:sp>
      <p:sp>
        <p:nvSpPr>
          <p:cNvPr id="8222" name="Down Arrow 10"/>
          <p:cNvSpPr>
            <a:spLocks noChangeArrowheads="1"/>
          </p:cNvSpPr>
          <p:nvPr/>
        </p:nvSpPr>
        <p:spPr bwMode="auto">
          <a:xfrm>
            <a:off x="6875463" y="2924944"/>
            <a:ext cx="1441450" cy="360362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99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8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9" grpId="0" build="allAtOnce" animBg="1"/>
      <p:bldP spid="10" grpId="0" build="allAtOnce" animBg="1"/>
      <p:bldP spid="82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1430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4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??THE BIG QUESTION??</a:t>
            </a:r>
            <a:endParaRPr lang="en-ZA" sz="48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70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-396552" y="1700808"/>
            <a:ext cx="8839200" cy="5608638"/>
          </a:xfrm>
          <a:ln/>
        </p:spPr>
        <p:txBody>
          <a:bodyPr/>
          <a:lstStyle/>
          <a:p>
            <a:pPr>
              <a:spcBef>
                <a:spcPts val="10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endParaRPr lang="en-ZA" sz="4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spcBef>
                <a:spcPts val="60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n-ZA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What makes Google, Apple, </a:t>
            </a:r>
            <a:br>
              <a:rPr lang="en-ZA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ZA" sz="3600" b="1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Facebook</a:t>
            </a:r>
            <a:r>
              <a:rPr lang="en-ZA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Dell and other highly</a:t>
            </a:r>
            <a:br>
              <a:rPr lang="en-ZA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successful businesses outperform average companies sustainably?</a:t>
            </a:r>
            <a:endParaRPr lang="en-ZA" sz="36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43362" name="AutoShape 2" descr="data:image/jpg;base64,/9j/4AAQSkZJRgABAQAAAQABAAD/2wBDAAkGBwgHBgkIBwgKCgkLDRYPDQwMDRsUFRAWIB0iIiAdHx8kKDQsJCYxJx8fLT0tMTU3Ojo6Iys/RD84QzQ5Ojf/2wBDAQoKCg0MDRoPDxo3JR8lNzc3Nzc3Nzc3Nzc3Nzc3Nzc3Nzc3Nzc3Nzc3Nzc3Nzc3Nzc3Nzc3Nzc3Nzc3Nzc3Nzf/wAARCAA4AIwDASIAAhEBAxEB/8QAGwAAAgMBAQEAAAAAAAAAAAAAAAYBBQcDAgT/xAA8EAABAwMCAwYCBwUJAAAAAAABAgMEAAURBhIhMVEHE0FhcYEVIhQyUmKRobFygrLR4SMmMzZCVHTB8P/EABkBAAMBAQEAAAAAAAAAAAAAAAADBAIBBf/EACsRAAICAQIGAQEJAAAAAAAAAAECABEDEjEEEyFBUWGhBRQiIyRCcZHB8P/aAAwDAQACEQMRAD8A3GuMqXHiNF2W+0w2Oa3VhIHuaptY6ja05alSVDe8rg0jqaXdP6flXtQud/UH318R3o3pb+6hJ4DHXHpimjGAuptpgt1oRmRq7Ti3O7TfLeVdPpCf51bR5LElsORnm3WzyW2oKH4iqh/S1tkM90+0HE45KSCP0pFn6Mulm1HGd09KkMRVnc4tCxkcfqAcc5+8CB58q0q4WB6kH+ZwlwdrmrUV4aK+7SXAArHECvWeNIjJNFRmpohCiozRmiEmiijNEIVTT9T2iAndJlhKc7dyW1KBPQYBz7VcE1lnaqhJvtpSM5W+0Cc/fpWVyosROfIyKCvmai0sONpWnIChnBGCPUeFe64Q0hEVpI5BA/Su2abHSaKjNTRCZH2iShO1pa7epWW0SUBSfQAj8zWrRGksRm20DASkCsc7VIj9t1Yzcmk8HO7fbPgVIwCPyH41rVkuLF1tUabFXuadbBB6dQfMHhVvFJWPGw2r57xGE/eYHe599QQCckca4TnnmI61x2O+cA4I3hA9yf60k3zXk6xw1OzrayHMHYhDqiD77RU2PE2U0sYzhd4yasvzWn7S7LcAUsA7EdT/AOxVLb7TcbzFEm4z5RdcGcIkKbQg9EpRgYHU5z+VLHarOflWS3OrSAp5vcQjO3cCCQM8fEVpWn325NmhvskFtxpKk46EZqUHU7Ke09BlOHAjr+q+v9TPZ1+vmh722zc33J9rcG7Lh3KCM4JB+0OnI+Wa0SZdY0a1m4d4lUfu+8SpPJQxkEUpdr7DKtOB93AU0o7T6j+gqsYTIX2b25h7O4x9hz6DAqPisz8Picp2qvVmviOyKmbHjeqY2D7qM1t+IXpgSnHnGkrGUpSspSnyAHP1NcZc652F4GQoyWOeCeKh44PgaudLOIdsMJaORbGfXxrlq5DZs7rjmAEAnPsazxmIJw/NxmmXrfc/v5uR4mt9LbGeL/qWNatPm7N4dSpG5ofa4ZqpRF1BcbcJbV0fRJUncEjahrP2QkDOPDJOf0pQvESdP7N4rrKFrbaWouJSMkNqOQR6YH406aG1RbrjpxhTkthuRHbCZDa1hJSR48fA869zEG+zpkUdTv6kbEcwqdoq6Mu9zuuo3IF1nzUSmSVpZ+kFLagk4UkgDOQfPB9q69px/vNZQf8AcM/xUWCGu69or98iNlEEbgysjHe5PFXpw4dc1Had/mqzf8hr+IUr6kys40+pNkBGNb8iOGq9QGxWhksJSqW/tbZSrlk4AJ9yKrJFnmOW1U2Te5TDoTu+kOyShI/dGEpHl+dUXa08uM7aXgFFKNjgx4lCsn9RTTDsEa5pjz3n1TELQlbS3195tBHDan6qfYZqS9bMPE97TycWNwau+3vaU3Z3qSdfDKtl0LroZKVsTQnAcAPFOfHkOPiCc08MwO5BSiQ+QTn5lA44Y/6qYdtixDuabG881niTX2U5F0qBdyTNkGTIXAq+0pdV6ejajtaokjKVpO5pwc0K61mVqd1RoGY4wYSpkBasqbRkpJ+0PFJ9iPWtnrw6026na4hKh0IzVOPiGRSh6r4MmbGGN7GKELtBhS0Ddabw254oEQqH4g/ypW7RPiWqkMMW61usNpGCuStKSf3UkmtP+FwQciM3n9mu7bDTX+G2hPoKFzBDqRaMCmoUxi3ctNtX7SjMCSC26hIU0vHFtY8aXdLydR6TaNpm2xM6IhR7h1t4IKAfD5vD9POtLqClKuYB9RUpQFtXeVrnZU5Z6r4Mz68W26avlsInNNx4LStwjNrK9x6rVgD2GfXq2ybM09ZxASSnaPlV0V1q0AA5AD0qaDjUqVbre8w2VmrtW0SLNJuennHIUqEXo5UShSFAYPlnwrte0TtRtphpb7mKo5cSDlSx0J5AemacCkK5gH1oCQOQA9BSRwqhQlkr4/3X5nC5u+8qh8PsNoCJrzTMdCcKUs4BrO9ZJhTLYtenYE8KWr+0WmMW0OJI55Vgn8K665uAc17b4U5wtxG1pJK+CRlPyn03ePUeVaQxb4jTYCWkq4fWVxJr1B+WKuBZIv1Jj+LYiL2Y6siSG27NLbDE9KdrazwDwSOXkoAcvL2rj2gWi9T9QxZUSKwtmOtC0ZcVlW0544HCuGuLXGZ1rZl2kBM0upekJb/0pSoYUemeI8+Fai1ktpKhxwM0ri8eNyGUVfWvcyE1jS/YxUvVlVq3TaWZjSIsxs7mihZWEK5cyBkHx4Um2KZrHSJVb/h6JkRKjsSpwAJ/ZOQQPIgitgrypCVfWSD6ipTiBOrvPRx8U6Y+UaK+DKLTk+7XHL1yZZYTj5WWcqA/aWeZ8gAPM+F/UAADAAFTWwKk7GzcKKKK7OQoooohCiiiiEKKKKIQoooohKDVOlbfqRpAmIw639R1PBSfLNUMLQ86EkMsXi4Ijjk2iYpCcegFFFMXNkUaQekwUUmyJf2bTUW2q3hCSsq3KPElSuqlHJUfU1fUUVgkk2ZsCoUUUVyEKKKKIT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143364" name="AutoShape 4" descr="data:image/jpg;base64,/9j/4AAQSkZJRgABAQAAAQABAAD/2wBDAAkGBwgHBgkIBwgKCgkLDRYPDQwMDRsUFRAWIB0iIiAdHx8kKDQsJCYxJx8fLT0tMTU3Ojo6Iys/RD84QzQ5Ojf/2wBDAQoKCg0MDRoPDxo3JR8lNzc3Nzc3Nzc3Nzc3Nzc3Nzc3Nzc3Nzc3Nzc3Nzc3Nzc3Nzc3Nzc3Nzc3Nzc3Nzc3Nzf/wAARCAA4AIwDASIAAhEBAxEB/8QAGwAAAgMBAQEAAAAAAAAAAAAAAAYBBQcDAgT/xAA8EAABAwMCAwYCBwUJAAAAAAABAgMEAAURBhIhMVEHE0FhcYEVIhQyUmKRobFygrLR4SMmMzZCVHTB8P/EABkBAAMBAQEAAAAAAAAAAAAAAAADBAIBBf/EACsRAAICAQIGAQEJAAAAAAAAAAECABEDEjEEEyFBUWGhBRQiIyRCcZHB8P/aAAwDAQACEQMRAD8A3GuMqXHiNF2W+0w2Oa3VhIHuaptY6ja05alSVDe8rg0jqaXdP6flXtQud/UH318R3o3pb+6hJ4DHXHpimjGAuptpgt1oRmRq7Ti3O7TfLeVdPpCf51bR5LElsORnm3WzyW2oKH4iqh/S1tkM90+0HE45KSCP0pFn6Mulm1HGd09KkMRVnc4tCxkcfqAcc5+8CB58q0q4WB6kH+ZwlwdrmrUV4aK+7SXAArHECvWeNIjJNFRmpohCiozRmiEmiijNEIVTT9T2iAndJlhKc7dyW1KBPQYBz7VcE1lnaqhJvtpSM5W+0Cc/fpWVyosROfIyKCvmai0sONpWnIChnBGCPUeFe64Q0hEVpI5BA/Su2abHSaKjNTRCZH2iShO1pa7epWW0SUBSfQAj8zWrRGksRm20DASkCsc7VIj9t1Yzcmk8HO7fbPgVIwCPyH41rVkuLF1tUabFXuadbBB6dQfMHhVvFJWPGw2r57xGE/eYHe599QQCckca4TnnmI61x2O+cA4I3hA9yf60k3zXk6xw1OzrayHMHYhDqiD77RU2PE2U0sYzhd4yasvzWn7S7LcAUsA7EdT/AOxVLb7TcbzFEm4z5RdcGcIkKbQg9EpRgYHU5z+VLHarOflWS3OrSAp5vcQjO3cCCQM8fEVpWn325NmhvskFtxpKk46EZqUHU7Ke09BlOHAjr+q+v9TPZ1+vmh722zc33J9rcG7Lh3KCM4JB+0OnI+Wa0SZdY0a1m4d4lUfu+8SpPJQxkEUpdr7DKtOB93AU0o7T6j+gqsYTIX2b25h7O4x9hz6DAqPisz8Picp2qvVmviOyKmbHjeqY2D7qM1t+IXpgSnHnGkrGUpSspSnyAHP1NcZc652F4GQoyWOeCeKh44PgaudLOIdsMJaORbGfXxrlq5DZs7rjmAEAnPsazxmIJw/NxmmXrfc/v5uR4mt9LbGeL/qWNatPm7N4dSpG5ofa4ZqpRF1BcbcJbV0fRJUncEjahrP2QkDOPDJOf0pQvESdP7N4rrKFrbaWouJSMkNqOQR6YH406aG1RbrjpxhTkthuRHbCZDa1hJSR48fA869zEG+zpkUdTv6kbEcwqdoq6Mu9zuuo3IF1nzUSmSVpZ+kFLagk4UkgDOQfPB9q69px/vNZQf8AcM/xUWCGu69or98iNlEEbgysjHe5PFXpw4dc1Had/mqzf8hr+IUr6kys40+pNkBGNb8iOGq9QGxWhksJSqW/tbZSrlk4AJ9yKrJFnmOW1U2Te5TDoTu+kOyShI/dGEpHl+dUXa08uM7aXgFFKNjgx4lCsn9RTTDsEa5pjz3n1TELQlbS3195tBHDan6qfYZqS9bMPE97TycWNwau+3vaU3Z3qSdfDKtl0LroZKVsTQnAcAPFOfHkOPiCc08MwO5BSiQ+QTn5lA44Y/6qYdtixDuabG881niTX2U5F0qBdyTNkGTIXAq+0pdV6ejajtaokjKVpO5pwc0K61mVqd1RoGY4wYSpkBasqbRkpJ+0PFJ9iPWtnrw6026na4hKh0IzVOPiGRSh6r4MmbGGN7GKELtBhS0Ddabw254oEQqH4g/ypW7RPiWqkMMW61usNpGCuStKSf3UkmtP+FwQciM3n9mu7bDTX+G2hPoKFzBDqRaMCmoUxi3ctNtX7SjMCSC26hIU0vHFtY8aXdLydR6TaNpm2xM6IhR7h1t4IKAfD5vD9POtLqClKuYB9RUpQFtXeVrnZU5Z6r4Mz68W26avlsInNNx4LStwjNrK9x6rVgD2GfXq2ybM09ZxASSnaPlV0V1q0AA5AD0qaDjUqVbre8w2VmrtW0SLNJuennHIUqEXo5UShSFAYPlnwrte0TtRtphpb7mKo5cSDlSx0J5AemacCkK5gH1oCQOQA9BSRwqhQlkr4/3X5nC5u+8qh8PsNoCJrzTMdCcKUs4BrO9ZJhTLYtenYE8KWr+0WmMW0OJI55Vgn8K665uAc17b4U5wtxG1pJK+CRlPyn03ePUeVaQxb4jTYCWkq4fWVxJr1B+WKuBZIv1Jj+LYiL2Y6siSG27NLbDE9KdrazwDwSOXkoAcvL2rj2gWi9T9QxZUSKwtmOtC0ZcVlW0544HCuGuLXGZ1rZl2kBM0upekJb/0pSoYUemeI8+Fai1ktpKhxwM0ri8eNyGUVfWvcyE1jS/YxUvVlVq3TaWZjSIsxs7mihZWEK5cyBkHx4Um2KZrHSJVb/h6JkRKjsSpwAJ/ZOQQPIgitgrypCVfWSD6ipTiBOrvPRx8U6Y+UaK+DKLTk+7XHL1yZZYTj5WWcqA/aWeZ8gAPM+F/UAADAAFTWwKk7GzcKKKK7OQoooohCiiiiEKKKKIQoooohKDVOlbfqRpAmIw639R1PBSfLNUMLQ86EkMsXi4Ijjk2iYpCcegFFFMXNkUaQekwUUmyJf2bTUW2q3hCSsq3KPElSuqlHJUfU1fUUVgkk2ZsCoUUUVyEKKKKIT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143366" name="AutoShape 6" descr="data:image/jpg;base64,/9j/4AAQSkZJRgABAQAAAQABAAD/2wBDAAkGBwgHBgkIBwgKCgkLDRYPDQwMDRsUFRAWIB0iIiAdHx8kKDQsJCYxJx8fLT0tMTU3Ojo6Iys/RD84QzQ5Ojf/2wBDAQoKCg0MDRoPDxo3JR8lNzc3Nzc3Nzc3Nzc3Nzc3Nzc3Nzc3Nzc3Nzc3Nzc3Nzc3Nzc3Nzc3Nzc3Nzc3Nzc3Nzf/wAARCAA4AIwDASIAAhEBAxEB/8QAGwAAAgMBAQEAAAAAAAAAAAAAAAYBBQcDAgT/xAA8EAABAwMCAwYCBwUJAAAAAAABAgMEAAURBhIhMVEHE0FhcYEVIhQyUmKRobFygrLR4SMmMzZCVHTB8P/EABkBAAMBAQEAAAAAAAAAAAAAAAADBAIBBf/EACsRAAICAQIGAQEJAAAAAAAAAAECABEDEjEEEyFBUWGhBRQiIyRCcZHB8P/aAAwDAQACEQMRAD8A3GuMqXHiNF2W+0w2Oa3VhIHuaptY6ja05alSVDe8rg0jqaXdP6flXtQud/UH318R3o3pb+6hJ4DHXHpimjGAuptpgt1oRmRq7Ti3O7TfLeVdPpCf51bR5LElsORnm3WzyW2oKH4iqh/S1tkM90+0HE45KSCP0pFn6Mulm1HGd09KkMRVnc4tCxkcfqAcc5+8CB58q0q4WB6kH+ZwlwdrmrUV4aK+7SXAArHECvWeNIjJNFRmpohCiozRmiEmiijNEIVTT9T2iAndJlhKc7dyW1KBPQYBz7VcE1lnaqhJvtpSM5W+0Cc/fpWVyosROfIyKCvmai0sONpWnIChnBGCPUeFe64Q0hEVpI5BA/Su2abHSaKjNTRCZH2iShO1pa7epWW0SUBSfQAj8zWrRGksRm20DASkCsc7VIj9t1Yzcmk8HO7fbPgVIwCPyH41rVkuLF1tUabFXuadbBB6dQfMHhVvFJWPGw2r57xGE/eYHe599QQCckca4TnnmI61x2O+cA4I3hA9yf60k3zXk6xw1OzrayHMHYhDqiD77RU2PE2U0sYzhd4yasvzWn7S7LcAUsA7EdT/AOxVLb7TcbzFEm4z5RdcGcIkKbQg9EpRgYHU5z+VLHarOflWS3OrSAp5vcQjO3cCCQM8fEVpWn325NmhvskFtxpKk46EZqUHU7Ke09BlOHAjr+q+v9TPZ1+vmh722zc33J9rcG7Lh3KCM4JB+0OnI+Wa0SZdY0a1m4d4lUfu+8SpPJQxkEUpdr7DKtOB93AU0o7T6j+gqsYTIX2b25h7O4x9hz6DAqPisz8Picp2qvVmviOyKmbHjeqY2D7qM1t+IXpgSnHnGkrGUpSspSnyAHP1NcZc652F4GQoyWOeCeKh44PgaudLOIdsMJaORbGfXxrlq5DZs7rjmAEAnPsazxmIJw/NxmmXrfc/v5uR4mt9LbGeL/qWNatPm7N4dSpG5ofa4ZqpRF1BcbcJbV0fRJUncEjahrP2QkDOPDJOf0pQvESdP7N4rrKFrbaWouJSMkNqOQR6YH406aG1RbrjpxhTkthuRHbCZDa1hJSR48fA869zEG+zpkUdTv6kbEcwqdoq6Mu9zuuo3IF1nzUSmSVpZ+kFLagk4UkgDOQfPB9q69px/vNZQf8AcM/xUWCGu69or98iNlEEbgysjHe5PFXpw4dc1Had/mqzf8hr+IUr6kys40+pNkBGNb8iOGq9QGxWhksJSqW/tbZSrlk4AJ9yKrJFnmOW1U2Te5TDoTu+kOyShI/dGEpHl+dUXa08uM7aXgFFKNjgx4lCsn9RTTDsEa5pjz3n1TELQlbS3195tBHDan6qfYZqS9bMPE97TycWNwau+3vaU3Z3qSdfDKtl0LroZKVsTQnAcAPFOfHkOPiCc08MwO5BSiQ+QTn5lA44Y/6qYdtixDuabG881niTX2U5F0qBdyTNkGTIXAq+0pdV6ejajtaokjKVpO5pwc0K61mVqd1RoGY4wYSpkBasqbRkpJ+0PFJ9iPWtnrw6026na4hKh0IzVOPiGRSh6r4MmbGGN7GKELtBhS0Ddabw254oEQqH4g/ypW7RPiWqkMMW61usNpGCuStKSf3UkmtP+FwQciM3n9mu7bDTX+G2hPoKFzBDqRaMCmoUxi3ctNtX7SjMCSC26hIU0vHFtY8aXdLydR6TaNpm2xM6IhR7h1t4IKAfD5vD9POtLqClKuYB9RUpQFtXeVrnZU5Z6r4Mz68W26avlsInNNx4LStwjNrK9x6rVgD2GfXq2ybM09ZxASSnaPlV0V1q0AA5AD0qaDjUqVbre8w2VmrtW0SLNJuennHIUqEXo5UShSFAYPlnwrte0TtRtphpb7mKo5cSDlSx0J5AemacCkK5gH1oCQOQA9BSRwqhQlkr4/3X5nC5u+8qh8PsNoCJrzTMdCcKUs4BrO9ZJhTLYtenYE8KWr+0WmMW0OJI55Vgn8K665uAc17b4U5wtxG1pJK+CRlPyn03ePUeVaQxb4jTYCWkq4fWVxJr1B+WKuBZIv1Jj+LYiL2Y6siSG27NLbDE9KdrazwDwSOXkoAcvL2rj2gWi9T9QxZUSKwtmOtC0ZcVlW0544HCuGuLXGZ1rZl2kBM0upekJb/0pSoYUemeI8+Fai1ktpKhxwM0ri8eNyGUVfWvcyE1jS/YxUvVlVq3TaWZjSIsxs7mihZWEK5cyBkHx4Um2KZrHSJVb/h6JkRKjsSpwAJ/ZOQQPIgitgrypCVfWSD6ipTiBOrvPRx8U6Y+UaK+DKLTk+7XHL1yZZYTj5WWcqA/aWeZ8gAPM+F/UAADAAFTWwKk7GzcKKKK7OQoooohCiiiiEKKKKIQoooohKDVOlbfqRpAmIw639R1PBSfLNUMLQ86EkMsXi4Ijjk2iYpCcegFFFMXNkUaQekwUUmyJf2bTUW2q3hCSsq3KPElSuqlHJUfU1fUUVgkk2ZsCoUUUVyEKKKKIT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pic>
        <p:nvPicPr>
          <p:cNvPr id="143368" name="Picture 8" descr="http://t0.gstatic.com/images?q=tbn:ANd9GcQrC0Kclixvn1Wk5QKm4tW-H4HGgZ3K1g-h0s7u7ZdtqDkLtqz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293096"/>
            <a:ext cx="2543175" cy="1800225"/>
          </a:xfrm>
          <a:prstGeom prst="rect">
            <a:avLst/>
          </a:prstGeom>
          <a:noFill/>
        </p:spPr>
      </p:pic>
      <p:sp>
        <p:nvSpPr>
          <p:cNvPr id="143370" name="AutoShape 10" descr="data:image/jpg;base64,/9j/4AAQSkZJRgABAQAAAQABAAD/2wCEAAkGBhAPDxAQDw8VEBAQExAVFBAQFRAQEBYQFBAWFBQQFBIZHCYgGRkvGxQSIC8gIycpOCwtFx4yNTArNSYrLCkBCQoKDQwNGQ4NGTQkHiQpKjQqNTU1NTUzNDM1NCwuNDU1NjUyNTI1NTU0NTIyNS01KTQ1LCwtNS00LCw0LSwpNP/AABEIAOEA4QMBIgACEQEDEQH/xAAcAAEAAgMBAQEAAAAAAAAAAAAABgcBBAUIAgP/xABEEAACAgECAwUFBQUFBQkAAAABAgADBAURBhIhBxMxQVEUImGBkQgjMkJxFXKCodEkM2KiwTSSsbO0FiU1NlJTY4OT/8QAGgEBAQADAQEAAAAAAAAAAAAAAAQDBQYCAf/EACsRAQACAgEBBQcFAAAAAAAAAAABAgMEEQUSMUFhkSEyUXGh4fAGExQVUv/aAAwDAQACEQMRAD8AvGIiAiIgIiICIiAiIgIiICIiAiIgIiICIiAiIgIiICIiAiIgIiICIiAiIgIiICIiAiIgIiICIiAiIgIiICIiAiIgIiICIiAiIgIiICIiAiIgIiICImN4GYiICIiAiIgIiICIiAiIgIiICIiAiIgIiICIiAiIgIiICJrZ2fXRWbLG5VXz+PkAPM/CRHJ7RTzfdUDl9XYhj8gOn85gy7GPF78sd8tKe9KV6rqSY9L2v4KOgHiWPQKPnIZomsZWZnV7uRWpLtWm61hAD0Pr1IHWZ1PiejNpFdwsoIYMSgW0HYEbeI9fSfhh8UU4gKYuOTv+Ky5tnb5KOg+G812bZrfJWe3xWPqlvli1ontexYsSK6Rx3XawS5O5Y9A2/NXv6E9OX5yVTZ4s1Msc0nlXS9bxzWSIiZXsiJ+WTkLWjWOeVEVmYnyVRuT9AYH6xNPSNUry6Ksik81VyK6E9DysN9iPI+RE3ICIiAiJ8WvyqW2J2BOyjdjsPADzMD7iV9wp2q/tPVbMGrFemqqq1nbI9y/vEdF5e6/IPePQkn9JYMBEwTM7wEREBERAREQEREBERAh3FmSj2ipyu1YB5WI/Ew8dv02nD7nH9E+qzU4+zVqz7Ayt7y1sCNttuTb19VMjv7Zr9G+g/rOJ3dfPfYvb298uy1Ol48mCl5rzzEeEJZ3OP6J9Vjucf0T6rIn+2a/RvoP6x+2a/RvoP6yX+Jn81P8AT4v8R6QsjhrQ6LSbDWrKhAA2BHN47n+X1kykB7NOIKrBbjjo+/eKG2HMuwVtuvlsPrJ9Ov6bijFr1jx8XJdQwfsbNqccfAiImxQkhva3qL1aRkJUCbsrlx61XxJs35wP/rW0/KTKQriDMrs1vT8d3VUxacnLcOVVS7j2akdfP3rjA4/2f9b7/SjQx97EtdNvPu7PvEP1awfwyxNQ1KrGqa6+xaqk25nc8qjc7Dr67kD5yjuyK8afxBn6cGBqu75ayCCGNLmyogg/+0bJ+32iKchLcJ/anam1n5cY7CpLKgn3nT8RPOerb7eXSBbeqcYYGJYKsnNppsO3uWWIrbHwJG/QfEzrV2qwDKQysAQwIIII3BB8xK11rsPwsnGc89h1B1LNmPY7Gy8jctYhPLylvIAbDwlYaJrWW2iangnKsoOAUsFa7bvU9vdXYzN4qoYg7A9eYg9IHoS/i7BroGS+ZStDMyrazqEZkYqyofzHdT4b+E29N1ejLr73GuS+s7jnqZXXceIJHgfhKk7MezfD1LSKLs/vLz9+lKix61pqFzbhFUgcxfmYk7+IHlOPwlj28P8AEo0/vGfGy+VAT+dLFJosI8OcOOUn971gdTgD/wA4at+7l/8AUVS3dX17Gw1D5WRXQp3ANrqnMR5KD1J/SVDwGwHF+rknYBcwk/Dv6us1eBeL6szVc3U82nIvZOWvEWnHuyUprLN0HIpCNyhOvnzOfOBcOJruPm02NhZFd5UEb0ujFWI6Aj8rem8/PQktDvz8/KR+cOo32XYAN15ge83PgfdO5PhVGZrGRZxJiZmBp+XTS/c0ZL2Y9tQtVrCHdxttsFKdW80B8peAgZiIgIiICIiAiIgIiIFb9sGjMaqsysb917lnTf7tj7jfJtx/HKo9rb4fSemsrGW1GrdQyOCrKeoKkbEESqtc7PbqbD3NPfVE+6VVS4H/AKWXx3+Mq18evfmMlY5bCnW8+nhikRMxHwnuVz7W3w+ke1t8JY+D2aZNi8zJVT6Czbm+ig7TWz+AcqltvZhaD4NUFcfMdCPmJTGvpzPHEPs/qfZiOZx29fshOBmXd7X3G4u5lFfJuH5ydgFPruZ6O0yq1Ka1ufvLQih3AADPt7xAHlvvIbwjwQcbfJtrXvwrd1Xsp5DsfeJH5vLYHpufXpKNCyb7FfvwRsfdJUoSP0IHlt5eJI67SLNXDW3ZwwxbHUcm7WtskcfPv/PJ1IiJhRkrPQuG8PWc/VszMoXIrTJXFo7zm2VcasLYV2I6Fm3k54hGaadsDuReTtzZJs5FXY++AgJZt+Xodh4yM9m/C2o6ZWcbJsxrsfeywW1m8ZPfOwJ5gy8pX8XXx8PGBWnaNo9Og63p2ZiVCnHPI5RN9uaqzluUbnzrdfrOx9o5gU0og7gvkEH1BFOxkj7TOz3P1qxEFuNTjUMWrYi9sglkAbn6coG48B8JXva5pufjYWlY2fbTa1LXV1XUd5zNWqVKO9DAe8Nl6jx8+viHomvwH6D/AITzTRj94nFeSn9z1UEeBNmohxsfPohPzEtjMu4itxvZExcaq1kCNqAyCa9iNjalHJzK225677GcviTgyrSOF87GqPOxRHttI2NlpurBbbyGwAA8gPM7mB2Ow/8A8BxP3sn/AKmyRTjuj2ji/Sa6+rVJQz7eQS2247/wj+c++ybN1enSKvZsOnMosa41McgY71nvWVlsVl95eYMw5T5yScK8B5WPbl6nl2VX6tkqwQe+MWocuy1A7c23uopIHQDYb9SQhnB1RfirW1Hi1WcB+ptrAn39m/UFU5+Kx2s3psC+ZVeat/oSn+9OronZzrWJqduprdgtdkmzvaj7UKuWxwzBDy7jblG3+s1OK+yjUMfUW1LQ7FV3dnNRZUZXc7uF5vdas9Tynw3269IFykzMgGgaBrOVZTbrORWlVDLYmHijYPch5ksvceIDAEKCQSAfLrPxAREQEREBERAREQEREBMbTMQMbRtMxAxtG0zEBERAREQMGUh2722Zt2Lj4uLk3NhtcbWrouNY5xXsFfl2b8J6jp8ZeExtA5vD+t15tAuqWxF35St9dlNgYAbgqwG/j4jcfGRbtiz/APuy7ESq66/LULWlFVto921GYsyghenr4+UnkxtArjsT1Hk0+vAtpvpyaO/ZluourQq15YFbCOUn316dD49Om8siIgIiICIiAiIgIiICIiAiIgIiICIiAiIgIiICIiAiIgIiICIiAiIgIiICIiAiIgIiICIiAiIgIiICIjeA3nNp4jxLMlsSvJrfJVSzUowZ1VSAeYD8PUjofWV927cb24ONVi4zmu7L5y1inZkoTYEKR1BJO2/oGnH+z5wfbX32pXKUFqd1QG6FkLBnt/d3VQD57NAuuIiAiIgIiICIiAiIgIiICI3iAiIgIiICIiAiIgIiICIiBWfat2tDS9sXFVbMxlDMW6pSh8Cy/mc+IX06nxANKP2qaybO8/aN3NvvsCor/wDzA5f5Tm8Zag2TqObc53L5F3j5KLCqr8lCj5TiwJ1k9reRkGt8zCw8y+lStd+RU5IBO/WtXCHr1/DNLN7VtYtbmOfbWB4JTy0oB5AKgA2/XeRKIF7dkXavqGZkrhZdbZasN/aEUCyoD8122ylPAb9D18/CXbK87DdCrx9HpuUDvcsvZY/mdnZETf0Cr4erN6yw4CIiAnC434k/Zun5GZyhmqUciNuA1jMERTt123YfSd2Vd25rbk41eFQfeCZObaP/AIMVANiPi1o2+KwLI0zPXIoqvr6pdXXYv7rqGH8jNmV52Ga37To9SE7vivZSfXlB56/lyuB/DO7xF2gYeDkY+K9gbIyLa07tWX7tGPW60/kUDr18fLzICTRKtzftCadXkGpab7KgdjkIECkb7c6ISCy/Hp+kmOqcd4GNhLnvkKaLE5qip3e0kdErQ9S3lt5dd9tjAkM1tSN3c2ezBDfynuxcWFRfyDleu36Svdb7dcHFSgiqy622qm166ym1Xe1hxW9h6c+zDoB+u0lXB3G+Lq1BuxWO6ELZVYAtqMeoDAEjY9diDsdj6HYIV2NcYZup5WpNm283dDHVakHLSh5rubkX+EdTuT06y1pSX2d/9p1f96j/AJl8sLK4+RsqzDwcazPyKB993TVV0VHfbke6xgOfx90b+B9DAlFtoUFmIAHUk9AB6kz5x8lbBujBgOnT19CPLxEjOlcW06kb8UK+Lm4zKbMXJA512I2cFSQ6dRsynpup9N+1pGmmkNuR12AAJbZQWI3Ygcx949dh0AHlvA6MREBERAREQEREBERA8c8c6a2NqedSw25Mi7bfzRnLofmrKfnOFLu+0JwW3NXqlS7qQtWRt5MOlVp+BHuH9E9ZSUDEREC/+wfj+g4y6ZfYK7qmbuOYhRZW7FjWCfzhi3TzBG3gZck8m9lvBTarqCIVPs1JWy9vLuwelf6sRt+nMfKesRAzERASqcvjPETWtTOTXdaldFOEncU2XpynmtyVYr4HmdR8pZ2fmrRVZdYdkqR3Y/4UUsx+gMifZJS37LTIs/vc67IyrPH8Vtp2/wAqpArbsA1QUahm4JLBbkLoLAUbmpcjYqfAlHJI/wAMdqWgYw4l02sVKFzGxWvUeFjPmMjsR6lQAZ9cfuNK4qxM4Hlrv7mxz5BTvj3/AOUb/Obnamw/7T6Id+n9i6+X+3vAsnjjg+jUMC2hql5lrY0MFANdqqShQ+Q3ABHmCRPOlJS7h+0uoNuHnUrVZ+Zacit2er93nQtt6kz1Br+rJiYmRkWEBaarHJP+FTsB8SdgPiRPOK6M9PCtmQ429q1CkoD5111ugb/e7z6QLw7PtCxxoeFSaUau7FqexGVWV3trDuWB8erHxlbcA4f7K4sydPrJ7i1bVVSd/c7sZNW/qQOm/wAT6y1+z9wdI03Y7/2PFHzFKgj6iV5wrUM/i7Pza+tGIpTvB1U2CpcYAHz35bT+iwI/2Taq2JRxJkJ+OmlXT98e0cn+badbsXr1RNPutw6cS0X5Dlrcm69LSyqq7EKh3G+5338WM4/ZXpjZWNxJQnV7aQqD1f8AtHKPqAJ3vs8cTV9zfpzsFuW03Vq3QsjKodVHqCm5H+L4GB1NC4B1ca6urZlmMqsGWyvHa3+77ju0RVZevUIep8t5ak08nVqa7aaHsAuvL93X1LsEQuzbDwUAeJ6bkDxIm5AREQEREBERAREQERED8M7Brvrem5BZXYpV0YbqykbEGUlrH2cGN5OJmquOx3C3K5sQE/h3Xo/6nb/WXpECpsP7OenLXtbk5Nlm3V0NVS7+oTkb+ZM4GZ9m23vvuc9O4J8ba271R6bKeVj81l8RAi2g8C06dg+yYm4LENZax2ex/NmYDp08B4Dbz679vR8R6aVR25mG/Xcnpv0G5m9EBERA4fFPCdepVrVdffXV7weuizuksDbdLehLAbdB08T4z44V4Pr01GroyMiyohQtORaLa6wCT90OUFd9+o38hO/ECE632SYOdc12XZk3uxflD3sUrDMW5K1291Rv0Eq7tG4Wrp1rR8AXXvU6Y1YeyznuSt8x15Us26AD8PTpPQxlScXcB6zn6pTqKLh1+xtX3NTW3EutVxtUuRX4knqNxt/OBIs3szfLCV6hquTl4qMD7ORTSHK+HevWoZ/+PnOR284qVaHXXWoStMjGVUUAKqqjgKAPAbSx9MsualDk1pXcQedKnNlYO525XKgnpt5f1kJ7VOFdR1WpMTFXHTHDJY111lq2d4vMOQIqHYdQd+u/wgaHCHAuQ+k4a06vlY+PfjU2PSi0MVa2sPYKrivOiksx2B6byVYHAOLjYDYGK9uKj7FrqLOTKL7glzbt4kLsenh0G0+eAcHPxsSvFzq6F9mrqqqsx7Hs50ReXd1ZRynYJ59dz0G0k8CD6D2RYWBel+JkZdTqVLBb/ctAbfktXl95d/LpObxR2G4eZknKovsw7XbmcVBWQvvuXVehRievQ+PlLKiBFuEOz7G00tYr2ZGTYAr5WQxsuK+PID+Vdx4D5k9JKYiAiIgIiICIiAiIgIiICIiAiIgIiICIiAiIgIiICIiAiIgIiICIiAiIgIiICIiAiIgIiICIiAiIgIiICIiAiIgIiICIiAiIgIiICIiAiIgIiICIiAiIgIiICIiAiIgIiICIiAiIgIiICIiAiIgIiICIiAiIgIiICIi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143372" name="AutoShape 12" descr="data:image/jpg;base64,/9j/4AAQSkZJRgABAQAAAQABAAD/2wCEAAkGBhAPDxAQDw8VEBAQExAVFBAQFRAQEBYQFBAWFBQQFBIZHCYgGRkvGxQSIC8gIycpOCwtFx4yNTArNSYrLCkBCQoKDQwNGQ4NGTQkHiQpKjQqNTU1NTUzNDM1NCwuNDU1NjUyNTI1NTU0NTIyNS01KTQ1LCwtNS00LCw0LSwpNP/AABEIAOEA4QMBIgACEQEDEQH/xAAcAAEAAgMBAQEAAAAAAAAAAAAABgcBBAUIAgP/xABEEAACAgECAwUFBQUFBQkAAAABAgADBAURBhIhBxMxQVEUImGBkQgjMkJxFXKCodEkM2KiwTSSsbO0FiU1NlJTY4OT/8QAGgEBAQADAQEAAAAAAAAAAAAAAAQDBQYCAf/EACsRAQACAgEBBQcFAAAAAAAAAAABAgMEEQUSMUFhkSEyUXGh4fAGExQVUv/aAAwDAQACEQMRAD8AvGIiAiIgIiICIiAiIgIiICIiAiIgIiICIiAiIgIiICIiAiIgIiICIiAiIgIiICIiAiIgIiICIiAiIgIiICIiAiIgIiICIiAiIgIiICIiAiIgIiICImN4GYiICIiAiIgIiICIiAiIgIiICIiAiIgIiICIiAiIgIiICJrZ2fXRWbLG5VXz+PkAPM/CRHJ7RTzfdUDl9XYhj8gOn85gy7GPF78sd8tKe9KV6rqSY9L2v4KOgHiWPQKPnIZomsZWZnV7uRWpLtWm61hAD0Pr1IHWZ1PiejNpFdwsoIYMSgW0HYEbeI9fSfhh8UU4gKYuOTv+Ky5tnb5KOg+G812bZrfJWe3xWPqlvli1ontexYsSK6Rx3XawS5O5Y9A2/NXv6E9OX5yVTZ4s1Msc0nlXS9bxzWSIiZXsiJ+WTkLWjWOeVEVmYnyVRuT9AYH6xNPSNUry6Ksik81VyK6E9DysN9iPI+RE3ICIiAiJ8WvyqW2J2BOyjdjsPADzMD7iV9wp2q/tPVbMGrFemqqq1nbI9y/vEdF5e6/IPePQkn9JYMBEwTM7wEREBERAREQEREBERAh3FmSj2ipyu1YB5WI/Ew8dv02nD7nH9E+qzU4+zVqz7Ayt7y1sCNttuTb19VMjv7Zr9G+g/rOJ3dfPfYvb298uy1Ol48mCl5rzzEeEJZ3OP6J9Vjucf0T6rIn+2a/RvoP6x+2a/RvoP6yX+Jn81P8AT4v8R6QsjhrQ6LSbDWrKhAA2BHN47n+X1kykB7NOIKrBbjjo+/eKG2HMuwVtuvlsPrJ9Ov6bijFr1jx8XJdQwfsbNqccfAiImxQkhva3qL1aRkJUCbsrlx61XxJs35wP/rW0/KTKQriDMrs1vT8d3VUxacnLcOVVS7j2akdfP3rjA4/2f9b7/SjQx97EtdNvPu7PvEP1awfwyxNQ1KrGqa6+xaqk25nc8qjc7Dr67kD5yjuyK8afxBn6cGBqu75ayCCGNLmyogg/+0bJ+32iKchLcJ/anam1n5cY7CpLKgn3nT8RPOerb7eXSBbeqcYYGJYKsnNppsO3uWWIrbHwJG/QfEzrV2qwDKQysAQwIIII3BB8xK11rsPwsnGc89h1B1LNmPY7Gy8jctYhPLylvIAbDwlYaJrWW2iangnKsoOAUsFa7bvU9vdXYzN4qoYg7A9eYg9IHoS/i7BroGS+ZStDMyrazqEZkYqyofzHdT4b+E29N1ejLr73GuS+s7jnqZXXceIJHgfhKk7MezfD1LSKLs/vLz9+lKix61pqFzbhFUgcxfmYk7+IHlOPwlj28P8AEo0/vGfGy+VAT+dLFJosI8OcOOUn971gdTgD/wA4at+7l/8AUVS3dX17Gw1D5WRXQp3ANrqnMR5KD1J/SVDwGwHF+rknYBcwk/Dv6us1eBeL6szVc3U82nIvZOWvEWnHuyUprLN0HIpCNyhOvnzOfOBcOJruPm02NhZFd5UEb0ujFWI6Aj8rem8/PQktDvz8/KR+cOo32XYAN15ge83PgfdO5PhVGZrGRZxJiZmBp+XTS/c0ZL2Y9tQtVrCHdxttsFKdW80B8peAgZiIgIiICIiAiIgIiIFb9sGjMaqsysb917lnTf7tj7jfJtx/HKo9rb4fSemsrGW1GrdQyOCrKeoKkbEESqtc7PbqbD3NPfVE+6VVS4H/AKWXx3+Mq18evfmMlY5bCnW8+nhikRMxHwnuVz7W3w+ke1t8JY+D2aZNi8zJVT6Czbm+ig7TWz+AcqltvZhaD4NUFcfMdCPmJTGvpzPHEPs/qfZiOZx29fshOBmXd7X3G4u5lFfJuH5ydgFPruZ6O0yq1Ka1ufvLQih3AADPt7xAHlvvIbwjwQcbfJtrXvwrd1Xsp5DsfeJH5vLYHpufXpKNCyb7FfvwRsfdJUoSP0IHlt5eJI67SLNXDW3ZwwxbHUcm7WtskcfPv/PJ1IiJhRkrPQuG8PWc/VszMoXIrTJXFo7zm2VcasLYV2I6Fm3k54hGaadsDuReTtzZJs5FXY++AgJZt+Xodh4yM9m/C2o6ZWcbJsxrsfeywW1m8ZPfOwJ5gy8pX8XXx8PGBWnaNo9Og63p2ZiVCnHPI5RN9uaqzluUbnzrdfrOx9o5gU0og7gvkEH1BFOxkj7TOz3P1qxEFuNTjUMWrYi9sglkAbn6coG48B8JXva5pufjYWlY2fbTa1LXV1XUd5zNWqVKO9DAe8Nl6jx8+viHomvwH6D/AITzTRj94nFeSn9z1UEeBNmohxsfPohPzEtjMu4itxvZExcaq1kCNqAyCa9iNjalHJzK225677GcviTgyrSOF87GqPOxRHttI2NlpurBbbyGwAA8gPM7mB2Ow/8A8BxP3sn/AKmyRTjuj2ji/Sa6+rVJQz7eQS2247/wj+c++ybN1enSKvZsOnMosa41McgY71nvWVlsVl95eYMw5T5yScK8B5WPbl6nl2VX6tkqwQe+MWocuy1A7c23uopIHQDYb9SQhnB1RfirW1Hi1WcB+ptrAn39m/UFU5+Kx2s3psC+ZVeat/oSn+9OronZzrWJqduprdgtdkmzvaj7UKuWxwzBDy7jblG3+s1OK+yjUMfUW1LQ7FV3dnNRZUZXc7uF5vdas9Tynw3269IFykzMgGgaBrOVZTbrORWlVDLYmHijYPch5ksvceIDAEKCQSAfLrPxAREQEREBERAREQEREBMbTMQMbRtMxAxtG0zEBERAREQMGUh2722Zt2Lj4uLk3NhtcbWrouNY5xXsFfl2b8J6jp8ZeExtA5vD+t15tAuqWxF35St9dlNgYAbgqwG/j4jcfGRbtiz/APuy7ESq66/LULWlFVto921GYsyghenr4+UnkxtArjsT1Hk0+vAtpvpyaO/ZluourQq15YFbCOUn316dD49Om8siIgIiICIiAiIgIiICIiAiIgIiICIiAiIgIiICIiAiIgIiICIiAiIgIiICIiAiIgIiICIiAiIgIiICIjeA3nNp4jxLMlsSvJrfJVSzUowZ1VSAeYD8PUjofWV927cb24ONVi4zmu7L5y1inZkoTYEKR1BJO2/oGnH+z5wfbX32pXKUFqd1QG6FkLBnt/d3VQD57NAuuIiAiIgIiICIiAiIgIiICI3iAiIgIiICIiAiIgIiICIiBWfat2tDS9sXFVbMxlDMW6pSh8Cy/mc+IX06nxANKP2qaybO8/aN3NvvsCor/wDzA5f5Tm8Zag2TqObc53L5F3j5KLCqr8lCj5TiwJ1k9reRkGt8zCw8y+lStd+RU5IBO/WtXCHr1/DNLN7VtYtbmOfbWB4JTy0oB5AKgA2/XeRKIF7dkXavqGZkrhZdbZasN/aEUCyoD8122ylPAb9D18/CXbK87DdCrx9HpuUDvcsvZY/mdnZETf0Cr4erN6yw4CIiAnC434k/Zun5GZyhmqUciNuA1jMERTt123YfSd2Vd25rbk41eFQfeCZObaP/AIMVANiPi1o2+KwLI0zPXIoqvr6pdXXYv7rqGH8jNmV52Ga37To9SE7vivZSfXlB56/lyuB/DO7xF2gYeDkY+K9gbIyLa07tWX7tGPW60/kUDr18fLzICTRKtzftCadXkGpab7KgdjkIECkb7c6ISCy/Hp+kmOqcd4GNhLnvkKaLE5qip3e0kdErQ9S3lt5dd9tjAkM1tSN3c2ezBDfynuxcWFRfyDleu36Svdb7dcHFSgiqy622qm166ym1Xe1hxW9h6c+zDoB+u0lXB3G+Lq1BuxWO6ELZVYAtqMeoDAEjY9diDsdj6HYIV2NcYZup5WpNm283dDHVakHLSh5rubkX+EdTuT06y1pSX2d/9p1f96j/AJl8sLK4+RsqzDwcazPyKB993TVV0VHfbke6xgOfx90b+B9DAlFtoUFmIAHUk9AB6kz5x8lbBujBgOnT19CPLxEjOlcW06kb8UK+Lm4zKbMXJA512I2cFSQ6dRsynpup9N+1pGmmkNuR12AAJbZQWI3Ygcx949dh0AHlvA6MREBERAREQEREBERA8c8c6a2NqedSw25Mi7bfzRnLofmrKfnOFLu+0JwW3NXqlS7qQtWRt5MOlVp+BHuH9E9ZSUDEREC/+wfj+g4y6ZfYK7qmbuOYhRZW7FjWCfzhi3TzBG3gZck8m9lvBTarqCIVPs1JWy9vLuwelf6sRt+nMfKesRAzERASqcvjPETWtTOTXdaldFOEncU2XpynmtyVYr4HmdR8pZ2fmrRVZdYdkqR3Y/4UUsx+gMifZJS37LTIs/vc67IyrPH8Vtp2/wAqpArbsA1QUahm4JLBbkLoLAUbmpcjYqfAlHJI/wAMdqWgYw4l02sVKFzGxWvUeFjPmMjsR6lQAZ9cfuNK4qxM4Hlrv7mxz5BTvj3/AOUb/Obnamw/7T6Id+n9i6+X+3vAsnjjg+jUMC2hql5lrY0MFANdqqShQ+Q3ABHmCRPOlJS7h+0uoNuHnUrVZ+Zacit2er93nQtt6kz1Br+rJiYmRkWEBaarHJP+FTsB8SdgPiRPOK6M9PCtmQ429q1CkoD5111ugb/e7z6QLw7PtCxxoeFSaUau7FqexGVWV3trDuWB8erHxlbcA4f7K4sydPrJ7i1bVVSd/c7sZNW/qQOm/wAT6y1+z9wdI03Y7/2PFHzFKgj6iV5wrUM/i7Pza+tGIpTvB1U2CpcYAHz35bT+iwI/2Taq2JRxJkJ+OmlXT98e0cn+badbsXr1RNPutw6cS0X5Dlrcm69LSyqq7EKh3G+5338WM4/ZXpjZWNxJQnV7aQqD1f8AtHKPqAJ3vs8cTV9zfpzsFuW03Vq3QsjKodVHqCm5H+L4GB1NC4B1ca6urZlmMqsGWyvHa3+77ju0RVZevUIep8t5ak08nVqa7aaHsAuvL93X1LsEQuzbDwUAeJ6bkDxIm5AREQEREBERAREQERED8M7Brvrem5BZXYpV0YbqykbEGUlrH2cGN5OJmquOx3C3K5sQE/h3Xo/6nb/WXpECpsP7OenLXtbk5Nlm3V0NVS7+oTkb+ZM4GZ9m23vvuc9O4J8ba271R6bKeVj81l8RAi2g8C06dg+yYm4LENZax2ex/NmYDp08B4Dbz679vR8R6aVR25mG/Xcnpv0G5m9EBERA4fFPCdepVrVdffXV7weuizuksDbdLehLAbdB08T4z44V4Pr01GroyMiyohQtORaLa6wCT90OUFd9+o38hO/ECE632SYOdc12XZk3uxflD3sUrDMW5K1291Rv0Eq7tG4Wrp1rR8AXXvU6Y1YeyznuSt8x15Us26AD8PTpPQxlScXcB6zn6pTqKLh1+xtX3NTW3EutVxtUuRX4knqNxt/OBIs3szfLCV6hquTl4qMD7ORTSHK+HevWoZ/+PnOR284qVaHXXWoStMjGVUUAKqqjgKAPAbSx9MsualDk1pXcQedKnNlYO525XKgnpt5f1kJ7VOFdR1WpMTFXHTHDJY111lq2d4vMOQIqHYdQd+u/wgaHCHAuQ+k4a06vlY+PfjU2PSi0MVa2sPYKrivOiksx2B6byVYHAOLjYDYGK9uKj7FrqLOTKL7glzbt4kLsenh0G0+eAcHPxsSvFzq6F9mrqqqsx7Hs50ReXd1ZRynYJ59dz0G0k8CD6D2RYWBel+JkZdTqVLBb/ctAbfktXl95d/LpObxR2G4eZknKovsw7XbmcVBWQvvuXVehRievQ+PlLKiBFuEOz7G00tYr2ZGTYAr5WQxsuK+PID+Vdx4D5k9JKYiAiIgIiICIiAiIgIiICIiAiIgIiICIiAiIgIiICIiAiIgIiICIiAiIgIiICIiAiIgIiICIiAiIgIiICIiAiIgIiICIiAiIgIiICIiAiIgIiICIiAiIgIiICIiAiIgIiICIiAiIgIiICIiAiIgIiICIiAiIgIiICIi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pic>
        <p:nvPicPr>
          <p:cNvPr id="143376" name="Picture 16" descr="http://www.applegazette.com/wp-content/uploads/2007/05/apple_logo_640x4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4437112"/>
            <a:ext cx="2063552" cy="1547664"/>
          </a:xfrm>
          <a:prstGeom prst="rect">
            <a:avLst/>
          </a:prstGeom>
          <a:noFill/>
        </p:spPr>
      </p:pic>
      <p:sp>
        <p:nvSpPr>
          <p:cNvPr id="143378" name="AutoShape 18" descr="data:image/jpg;base64,/9j/4AAQSkZJRgABAQAAAQABAAD/2wCEAAkGBg4NDQ8PDg0QEA0PDhAODA4PEBEPDw0NFBAVFRQQEhIXGyYfFxklGhQeHy8gIygpLCwsFR4xNTAqNSYrLCkBCQoKDgwOGA8PGTUdHSQqKi8qNSo1MSoqKSosLzAuKSosKTUrKSkqKSkpKSksKSkpLCksLCkpLCwpLCw2KSkpKf/AABEIAMwAzAMBIgACEQEDEQH/xAAbAAABBQEBAAAAAAAAAAAAAAAAAQIFBgcDBP/EAE4QAAECAwEFEQwJBAIDAAAAAAEAAgMEEQUGEiFR0QcTFiIxMjVBUmFxcnOSorHBFDM0ZIGRo7KzwsPiFSMkJUJTdKHSF1Rik4PwQ2Ph/8QAGgEAAgMBAQAAAAAAAAAAAAAAAAMCBAUBBv/EACwRAAIBAQUHBAIDAAAAAAAAAAABAgMEERIxMhMhM0FRUnFCYWKRFCKBsdH/2gAMAwEAAhEDEQA/ANxQhCABeGftqXl++RAHbgaZ/mCgLorrCCYMs7UwRIox7lmVVqDKvim+JwE1LnVJO/vq5Ts16xT3IROrduiWuNd1DB0kB7hjc4Myrlo88W9L8ihWWbDGrU+WnUujpaCNVrRwmifsqXQXjn1JbR54t6X5EaPPFvS/IofOoGJnOGVGdQMTOcMqNlS7Qxz6kxo88W9L8iNHni3pfkUPnUDEznDKjOoGJnOGVGypdoY59SY0eeLel+RGjzxb0vyKHzqBiZzhlRnUDEznDKjZUu0Mc+pMaPPFvS/IjR54t6X5FD51AxM5wyozqBiZzhlRsqXaGOfUmNHni3pfkRo88W9L8ih86gYmc4ZUZ1AxM5wyo2VLtDHPqTGjzxb0vyI0eeLel+RQ+dQMTOcMqM6gYmc4ZUbKl2hjn1JjR54t6X5EaPPFvS/IofOoGJnOGVKIMDEzz/8A1GypdoY59SXF3g25Y+SLX3V75S7GWiGj76Gf8xVvnCrTpGEfw04CQvNFsvcOrvOyrmxpP2DaTRpMOK14DmuDmnUINQeApyzOzrXjyb9KSBXTw3a13k7Qr/ZVqw5qGHwzh1HsOuY7Ecqq1aDp780PhUUvJ7UIQq4wFXrr7ZMCEIbDSJFqKjVbD2z2edWBxoFml0c0Y86/DrXCEzyYOsqxZoYp7+QqrLDE4yEnf6Z2tBoBujkUjGmGw21J4ANveCQXsNmJrR+wUJMzJiOJPkGILRX7v2KulHoj2i9+ob0Yhq+UrzFy51RVNSSyIXj6oqmVRVdAfVFUyqKoAfVFUyqKoAfVFUyqKoAfVFUyqKoAfVFU6BLRIppDhvef8Gud1L3w7mp12pLPHGLW9ZUXKKzZ1JvJEdVFVLi5CeP/AIQOGIzKlNx89+SP9jMqjtYdyO4JdCLhx3N1riOrzKQlbTDsD8B2jtHhxLhPWHMy7L+LCLWVDb6+aRU6gwFR9V26M1uDfEn5qWEQYnDWnFvcC8ti2o6TmA41va3sZuNuUaqLNm74XjjhAwHGFytWDQh429K7h2j/ANxJaWcJEr/UjUGPDgCDUEVBxhOUFcfO57KMBOFhMM8A1P2U6smUcMmi6nerzlMuo0rMGaacea6kSK79ytOm9YVl8uftcTjxfWKt2X1eBNbkei1o1GBu6OHgCiL5e62XYWcB6wo6+V+C/UqyzH3yL5MvkXymRH3yL5MvkXyAH3yL5MvkXyAH3yL5MvkVQA++RfJlUVQB3gwnRHtYxpc9xo1o1SVfLEuLhQmh8wBFi6t6cMNm8B+I75XG4axQyF3S8fWRBSFX8ELGN89VFa1nWiu78MS3Spq69jWQw0UaAANQAUA8ichColgEIQgCu3d+Bf8AND7Vnl8tCu9P2H/mh9qzq+WrZOH/ACU62o9EvGvHtdiOHg21LWmKwjvEHgFdVQN8p2bd9Q7iDsTp5pi45MnLgX/VxB/7PdareqZcAdJE5T3Wq5rKr8RlynpRwm9YVlsuftkTjxfWK1Kb1hWVy5+2ROPG9Yp9l9XghW5C2ydMzgPWo6q91tHTM4D1qNqtCGkqyzOlUVXOqWqmRH1RVMqiqAH1RVNqiqAHVRVJVFUAOqusnLmNFhwxqxHtZ5zRcKqZuPhX9oQK7Re/mw3EfuozeGLZKKvaRqEKEGNa1oo1rQ1oxACgT0IWCaIIQucxHbDhve7WsaXO4AKlACTE1DhNvokRrG43uDR+68WiWS/u4PPCzC1bViTcV0WIa1OkbtQ2bTWheOq0Y2JXfsyq6/RF7uztuWjyl5Cjse/PWG9aamgrUqjVTapKq3TpqnHChM5Ynex1VPTZ+odxB2KvVU/Nn7O7iDsRPNBHmTeZ9rInKe41XVUnM8P1cXlfcarssmvxGXKelHGb1hWKylqOFoRmuaCBFmACMBoHuW1TesKwiX2Tj8rM+u5Psnq8EK3IlratCHfMq69N6dXBtjbXja8HUII3jVeK6TXQ+K7rCiGkjUJHAaLSgv1KssyzVS1UDDtCK38deMAV6GWw78TAeAkKdxElqpaqPZazDqhw8xXVtoQj+OnCCEXAeuqKri2YYdR7fOF0DhjCLgHVSpq0C5W5qTmJKFFiwA6I7PL5xLhWkRwGocQSqtRU1eyUIOTuRQVO3EH7xhcWL7Mq76DbP/tW85+Vd5K5qTl4giQoAZEbW9cC40qKHVOIqpO1wlFpJj40ZJpkmhCFmloFE3WPIs+ZI/KI85A7VLLjNyjI0N0OK2+hvFHtNRUeRSg7pJs41erjF0i1XQbZ/wDat5z8qNBln/2rec/KtL8yHRlTYSMqSVVuzQ7ElpKREWWgthxDHhsvgXHSkOqMJ3lmESYe7XPcfLg8ytUpqpHEhUouLuZNxZuGzXPA3q1PmCmLStICWeWtJ+rGrgG0qMQrTaA+yv5MdiJrejseZbcyqadFgxnOpgj0AG0M7YtBWc5kPg8f9R8Ni0ZZFo4ki5T0o4zesKwiX2Sj8rM+u5bvN6wrCZfZKPysz67k+yerwQrchl0euh8V3WFDqZuj10Piu6wohadPSirLMRKhKmEQolQlXTglEtEUS0XQAOOM+crbMzkk2TLVxxvbvWKUW15nOxMtwxvbvVG38Nef9H2fUWVCELGLoIQhAAhCEACEIQBTM1jYwfqYXU5Y8thzV9jR+phdTlj62bFwv5KVfUNIVotDwV/JjsVYIVotDwV/JjsT6maFx5lmzIu8R/1Hw2LRlnWZH3iP+o+GxaKsa0cWRdp6UcZvWFYVL7JR+VmPXct1m9YVhcvslH5WY9dyfY/V4IVuQy6PXQ+K7rCiFMXR66HxXdYUQtSnpRUlmCVCVNIiJUtEtF04JRLRKiiAEorJZF3s7JwGS8EQc7ZfXt/DLnaZxcam+G2VXUUUZQjNXSV51SayLf8A1StHFL/6nfzUxchd7Ozk9CgRs5zt4iF15DLXaWGXChvjthZxRWXM6H3rA4sb2LlXq0KapyajyYyFSTkt5tCEIWCaAKLuotKJKSMxHhXueQmXzL4VbW+AwioxqUUDd3sVOcl7wTKavnFPqiMtLM+OanaOKX/1O/mk/qpaWKX/ANTv5qokJKLe/HpdqM/aS6k9bt283Pwc5jiFeB7YmkYWuvm1phLjjVeTqJKKcYRiroq4i5N5jSrRaHgr+THYqwVZ7Q8FfyY7EupmiceZZsyTvEfl/hsWirOsyTvEfl/hsWirGtPFkXaWhHGb1hWFy+yUflZj13LdJvWFYZL7JR+VmPXcn2P1eBdbkNuj10Piu6wohS90Wuh8V3WFErUp6UVZZglAQAlCaQCiVCUBdOAlohLRdARKlohdASisuZ0PvWBxY3sXKuUVkzO9lYHFjexck1+FLwydPUvJsqEIXmjTBQN3exU3yXvBTygbutipvkveCZR4kfKIz0sxEhInEJF6YyxqQhOokXDowhWe0PBX8mOxVohWa0B9lfyY7EipmiceZZcyXvEbl/hsWiLO8yXvEbl/hsWiLFtPFkXqWhHGb1hWGy+yUflZj13LcpvWFYbL7Ix+VmPXcn2L1eBdbkNui10Piu6wokKXui10Piu6wokLVp6UVJZgEqEoTSAAJUJwXQCiEqWikcES0RRKgBKKyZng+9YHFjexcq5RWTM82VgcWN7JyVX4UvDJ09S8mxoQheYNQFBXdbFTfJe8FOqCu52Km+S94JtHiR8ojPSzEymkJ5TV6YyhqQhOISLh0aVZrQ8FfyY7FWirLaHgr+THYkVM0MjzLLmTd4jcv8Ni0NZ5mT94jcv8Ni0NYlp4si9S0I4zesKw6X2RjcrMeu5bjN6wrDpfZGNysx67lYsXq8C6/IbdDrofFd1hRQUzdFD727jN6ioZatPSipLMVKgJQmkBQlSJwUjgAJUJV0AoiiVKunBKKx5nuykDixvZOVdorHmfbKQOLG9k5KtHCl4ZOnrXk2FCELyxqgoK7jYub5L3gp1QV3Gxc3yXvBNo8SPlEZ6X4MVKanlIvUGUMSFOSKIDSrLaHgr+THYq41tSANUkAeVWO1XBsu8YwGjhJCRUzQyOTLJmT94jcv8ADYtDWe5lHeI3L/DYtCWHauLIv0tCOM3rDwLDbTb3PacS+1BHLsWlfhr0v2W6xW1BWS5olklsURwMB0kT3T2eZNsc0qmF8yFdXxv6HmtKVz2E5o1w0zeEbSrFFZLJnc9hgE6dtA7DhOJ3/dteW1rJJJiQxWuF7R1halOWF4WVZK/eiGTgkShWhQqUJAnLpwUJUgTgpHASoSqQBRWLM+H3pA4sb2TlXlLXL2rDk5yHHiBxYwPBDAC7TMLRQEjGlVouVOSXRkoO6SbNrQqf/U+S/KmOYz+aP6oSX5UxzGfzXnfxK3azR20OpcFB3b7FzfJe8FF/1QkvypjmM/moy6PNAlJqSjwIcOOHxGXrS5rA0GoOEhxxJlKzVVOLceaIzqwcXvM9KaU4pCvQmcNKROXWVlHxXUaOE7TRvqL3HUd7Hlb+KHEaVmE8baC91vxqQg3be79m4T+9POvfLSzYLA0agwknbO2SoCZe6bmA1mGpDIY3sZ61VvxSxckNuuVxoWZdLlsqXH8cRzhwCjexXtQlzFniBAYwajWgDybam1g1Z45uXU0IrDFIFAXSWSI0NwLagggjGFPpsRgcKFLJGDWhZ0WSjVbW9B0j97cuUnJWvDi4Cbx9MIcaDyFaBblzrYgOlBB1RTAqBaVyLmElml/xOEeQrUpWqM1dU3PqVJ0mt8R81ZcKLhIo7dNwHy414H3PO/DEFN8EdS5NlJyFgbfUpQUcHCm8DqLsyPOgUvCd8taSrkaiWU19inF80NFgRN2zpZEosCJu2dLIn90zu46AypRNTu46Ayqe1+S+yOD2Yz6AibtnSyJRYMTds6WRP7qnNx0AlE1ObjoBd2vyX2cwezGiwYm7Z0siX6BibtnSyJ3dc5uOgEvdc5uOgFLa/NfaDB7Mb9AxN2zpZEv0DE3bOlkTu65vcdAJe7JvcjmhG1+a+0cwezOf0DE3bOlkR9AxN2zpZF07sm9yOYEhm5vcdAI2vzX2gwezOX0DE3bOlkSfQMTds6WRde65zcdAJO65zcdALm1+a+0dwezORsGJu2dLIk+gH7tv75F17qnNx0Ak7qnNx0AubX5L7O4PZj4NgsGvcXbw0oXtc+HAZhvWN2hj4BtlRT3zridcK7QDQEQbCjxTV5pvkl7qJU6kM5zRJRfKJytC1HRvq4YIaTT/ACiYsG0N5Wi4y5ktcIjxpz0Bi4V3sG5ENIN7U7bjq+TEr5ISDYTQAFn2i1Y1ghuX9linSueKWZ6JeFetAXVCFQLAIQhACFtV45iy2P1QvahAFfjXMMO0uWhVuJWVCAK1oVbiRoVbiVlQgCtaFW4kaFW4lZUIArWhVuJGhVuJWVCAK1oVbiRoVbiVlQgCtaFW4kaFW4lZUIArWhVuJGhVuJWVCAK1oVbiRoVbiVlQgCttuVZiXtlrAhs2lLoQByhS7W6gXVCEACEIQB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pic>
        <p:nvPicPr>
          <p:cNvPr id="143380" name="Picture 20" descr="http://www.treacheryisafoot.com/wp-content/uploads/2011/02/facebook_log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4509120"/>
            <a:ext cx="2009800" cy="1507350"/>
          </a:xfrm>
          <a:prstGeom prst="rect">
            <a:avLst/>
          </a:prstGeom>
          <a:noFill/>
        </p:spPr>
      </p:pic>
      <p:pic>
        <p:nvPicPr>
          <p:cNvPr id="2050" name="Picture 2" descr="http://www.blogcdn.com/www.bloggingstocks.com/media/2007/04/dell_computer-73253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4725144"/>
            <a:ext cx="1583499" cy="118762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1"/>
          <p:cNvSpPr>
            <a:spLocks noGrp="1" noChangeArrowheads="1"/>
          </p:cNvSpPr>
          <p:nvPr>
            <p:ph type="title"/>
          </p:nvPr>
        </p:nvSpPr>
        <p:spPr>
          <a:xfrm>
            <a:off x="-612576" y="304800"/>
            <a:ext cx="10297144" cy="1540024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VISIONARY ORGANISATIONS</a:t>
            </a:r>
            <a:endParaRPr lang="en-ZA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52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51520" y="1628800"/>
            <a:ext cx="8305800" cy="5059362"/>
          </a:xfrm>
          <a:ln/>
        </p:spPr>
        <p:txBody>
          <a:bodyPr/>
          <a:lstStyle/>
          <a:p>
            <a:pPr>
              <a:spcBef>
                <a:spcPct val="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US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</a:t>
            </a:r>
            <a:r>
              <a:rPr 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most successful businesses</a:t>
            </a:r>
            <a:r>
              <a:rPr 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 the world, e.g. Google</a:t>
            </a:r>
            <a:br>
              <a:rPr lang="en-US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Apple</a:t>
            </a:r>
            <a:br>
              <a:rPr lang="en-US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</a:t>
            </a:r>
            <a:r>
              <a:rPr lang="en-US" sz="2800" b="1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Facebook</a:t>
            </a:r>
            <a:r>
              <a:rPr lang="en-US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1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have:</a:t>
            </a:r>
            <a:br>
              <a:rPr lang="en-US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1800" b="1" dirty="0" smtClean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1">
              <a:spcBef>
                <a:spcPct val="0"/>
              </a:spcBef>
              <a:buClr>
                <a:srgbClr val="C00000"/>
              </a:buClr>
              <a:buSzPct val="150000"/>
              <a:buFont typeface="Wingdings" pitchFamily="2" charset="2"/>
              <a:buChar char="ü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Happy, </a:t>
            </a:r>
            <a:r>
              <a:rPr lang="en-US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motivated staff</a:t>
            </a:r>
          </a:p>
          <a:p>
            <a:pPr lvl="1">
              <a:spcBef>
                <a:spcPct val="0"/>
              </a:spcBef>
              <a:buClr>
                <a:srgbClr val="C00000"/>
              </a:buClr>
              <a:buSzPct val="150000"/>
              <a:buFont typeface="Wingdings" pitchFamily="2" charset="2"/>
              <a:buChar char="ü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High levels of </a:t>
            </a:r>
            <a:r>
              <a:rPr lang="en-US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innovation </a:t>
            </a:r>
          </a:p>
          <a:p>
            <a:pPr lvl="1">
              <a:spcBef>
                <a:spcPct val="0"/>
              </a:spcBef>
              <a:buClr>
                <a:srgbClr val="C00000"/>
              </a:buClr>
              <a:buSzPct val="150000"/>
              <a:buFont typeface="Wingdings" pitchFamily="2" charset="2"/>
              <a:buChar char="ü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High profits </a:t>
            </a:r>
            <a:r>
              <a:rPr lang="en-US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and </a:t>
            </a:r>
            <a:r>
              <a:rPr lang="en-US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market share</a:t>
            </a:r>
          </a:p>
          <a:p>
            <a:pPr lvl="1">
              <a:spcBef>
                <a:spcPct val="0"/>
              </a:spcBef>
              <a:buClr>
                <a:srgbClr val="C00000"/>
              </a:buClr>
              <a:buSzPct val="150000"/>
              <a:buFont typeface="Wingdings" pitchFamily="2" charset="2"/>
              <a:buChar char="ü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Sustainable growth </a:t>
            </a:r>
            <a:r>
              <a:rPr lang="en-US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and </a:t>
            </a:r>
            <a:r>
              <a:rPr lang="en-US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success</a:t>
            </a:r>
            <a:r>
              <a:rPr lang="en-US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34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34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3400" b="1" i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3491880" y="1700808"/>
          <a:ext cx="3960440" cy="1728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440"/>
              </a:tblGrid>
              <a:tr h="149736"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AVG</a:t>
                      </a:r>
                      <a:r>
                        <a:rPr lang="en-ZA" baseline="0" dirty="0" smtClean="0"/>
                        <a:t> EMPLOYEE SATISFACTION</a:t>
                      </a:r>
                      <a:r>
                        <a:rPr lang="en-ZA" baseline="0" dirty="0" smtClean="0">
                          <a:solidFill>
                            <a:srgbClr val="C00000"/>
                          </a:solidFill>
                        </a:rPr>
                        <a:t>*</a:t>
                      </a:r>
                      <a:endParaRPr lang="en-ZA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en-ZA" b="1" baseline="0" dirty="0" smtClean="0">
                          <a:solidFill>
                            <a:srgbClr val="000066"/>
                          </a:solidFill>
                        </a:rPr>
                        <a:t>3.9</a:t>
                      </a:r>
                      <a:endParaRPr lang="en-ZA" b="1" baseline="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en-ZA" b="1" baseline="0" dirty="0" smtClean="0">
                          <a:solidFill>
                            <a:srgbClr val="000066"/>
                          </a:solidFill>
                        </a:rPr>
                        <a:t>3.8</a:t>
                      </a:r>
                      <a:endParaRPr lang="en-ZA" b="1" baseline="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</a:tr>
              <a:tr h="426328">
                <a:tc>
                  <a:txBody>
                    <a:bodyPr/>
                    <a:lstStyle/>
                    <a:p>
                      <a:pPr algn="ctr"/>
                      <a:r>
                        <a:rPr lang="en-ZA" b="1" baseline="0" dirty="0" smtClean="0">
                          <a:solidFill>
                            <a:srgbClr val="FF9900"/>
                          </a:solidFill>
                        </a:rPr>
                        <a:t>4.6</a:t>
                      </a:r>
                      <a:endParaRPr lang="en-ZA" b="1" baseline="0" dirty="0">
                        <a:solidFill>
                          <a:srgbClr val="FF99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3347864" y="645850"/>
          <a:ext cx="5472608" cy="27968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176"/>
                <a:gridCol w="1152128"/>
                <a:gridCol w="1368152"/>
                <a:gridCol w="1368152"/>
              </a:tblGrid>
              <a:tr h="1270982"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MARKET</a:t>
                      </a:r>
                      <a:r>
                        <a:rPr lang="en-ZA" baseline="0" dirty="0" smtClean="0"/>
                        <a:t> CAP.</a:t>
                      </a:r>
                      <a:br>
                        <a:rPr lang="en-ZA" baseline="0" dirty="0" smtClean="0"/>
                      </a:br>
                      <a:r>
                        <a:rPr lang="en-ZA" baseline="0" dirty="0" smtClean="0"/>
                        <a:t>(AS AT</a:t>
                      </a:r>
                      <a:br>
                        <a:rPr lang="en-ZA" baseline="0" dirty="0" smtClean="0"/>
                      </a:br>
                      <a:r>
                        <a:rPr lang="en-ZA" baseline="0" dirty="0" smtClean="0"/>
                        <a:t>01/07/2011)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dirty="0" smtClean="0"/>
                        <a:t>P/E</a:t>
                      </a:r>
                      <a:r>
                        <a:rPr lang="en-ZA" baseline="0" dirty="0" smtClean="0"/>
                        <a:t> RATIO</a:t>
                      </a:r>
                      <a:br>
                        <a:rPr lang="en-ZA" baseline="0" dirty="0" smtClean="0"/>
                      </a:br>
                      <a:endParaRPr lang="en-ZA" dirty="0" smtClean="0"/>
                    </a:p>
                    <a:p>
                      <a:pPr algn="ctr"/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LATEST ANNUAL NET INCOME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dirty="0" smtClean="0"/>
                        <a:t>7- YEAR SHARE PRICE</a:t>
                      </a:r>
                      <a:r>
                        <a:rPr lang="en-ZA" baseline="0" dirty="0" smtClean="0"/>
                        <a:t> </a:t>
                      </a:r>
                      <a:r>
                        <a:rPr lang="en-ZA" dirty="0" smtClean="0"/>
                        <a:t>GROWTH</a:t>
                      </a:r>
                      <a:r>
                        <a:rPr lang="en-ZA" dirty="0" smtClean="0">
                          <a:solidFill>
                            <a:srgbClr val="C00000"/>
                          </a:solidFill>
                        </a:rPr>
                        <a:t>*</a:t>
                      </a:r>
                    </a:p>
                    <a:p>
                      <a:pPr algn="ctr"/>
                      <a:endParaRPr lang="en-ZA" dirty="0"/>
                    </a:p>
                  </a:txBody>
                  <a:tcPr/>
                </a:tc>
              </a:tr>
              <a:tr h="521264">
                <a:tc>
                  <a:txBody>
                    <a:bodyPr/>
                    <a:lstStyle/>
                    <a:p>
                      <a:pPr algn="ctr"/>
                      <a:r>
                        <a:rPr lang="en-ZA" b="1" baseline="0" dirty="0" smtClean="0">
                          <a:solidFill>
                            <a:srgbClr val="000066"/>
                          </a:solidFill>
                        </a:rPr>
                        <a:t>$167.9 B</a:t>
                      </a:r>
                      <a:endParaRPr lang="en-ZA" b="1" baseline="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b="1" baseline="0" dirty="0" smtClean="0">
                          <a:solidFill>
                            <a:srgbClr val="000066"/>
                          </a:solidFill>
                        </a:rPr>
                        <a:t>20.23</a:t>
                      </a:r>
                      <a:endParaRPr lang="en-ZA" b="1" baseline="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b="1" baseline="0" dirty="0" smtClean="0">
                          <a:solidFill>
                            <a:srgbClr val="000066"/>
                          </a:solidFill>
                        </a:rPr>
                        <a:t>$8.5 B </a:t>
                      </a:r>
                      <a:endParaRPr lang="en-ZA" b="1" baseline="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b="1" baseline="0" dirty="0" smtClean="0">
                          <a:solidFill>
                            <a:srgbClr val="000066"/>
                          </a:solidFill>
                        </a:rPr>
                        <a:t>505%</a:t>
                      </a:r>
                      <a:endParaRPr lang="en-ZA" b="1" baseline="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</a:tr>
              <a:tr h="446798">
                <a:tc>
                  <a:txBody>
                    <a:bodyPr/>
                    <a:lstStyle/>
                    <a:p>
                      <a:pPr algn="ctr"/>
                      <a:r>
                        <a:rPr lang="en-ZA" b="1" baseline="0" dirty="0" smtClean="0">
                          <a:solidFill>
                            <a:srgbClr val="000066"/>
                          </a:solidFill>
                        </a:rPr>
                        <a:t>$317.43 B</a:t>
                      </a:r>
                      <a:endParaRPr lang="en-ZA" b="1" baseline="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b="1" baseline="0" dirty="0" smtClean="0">
                          <a:solidFill>
                            <a:srgbClr val="000066"/>
                          </a:solidFill>
                        </a:rPr>
                        <a:t>16.35</a:t>
                      </a:r>
                      <a:endParaRPr lang="en-ZA" b="1" baseline="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b="1" baseline="0" dirty="0" smtClean="0">
                          <a:solidFill>
                            <a:srgbClr val="000066"/>
                          </a:solidFill>
                        </a:rPr>
                        <a:t>$16.64 B</a:t>
                      </a:r>
                      <a:endParaRPr lang="en-ZA" b="1" baseline="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b="1" baseline="0" dirty="0" smtClean="0">
                          <a:solidFill>
                            <a:srgbClr val="000066"/>
                          </a:solidFill>
                        </a:rPr>
                        <a:t>1,093%</a:t>
                      </a:r>
                      <a:endParaRPr lang="en-ZA" b="1" baseline="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</a:tr>
              <a:tr h="352048">
                <a:tc>
                  <a:txBody>
                    <a:bodyPr/>
                    <a:lstStyle/>
                    <a:p>
                      <a:pPr algn="ctr"/>
                      <a:r>
                        <a:rPr lang="en-ZA" b="1" baseline="0" dirty="0" smtClean="0">
                          <a:solidFill>
                            <a:srgbClr val="000066"/>
                          </a:solidFill>
                        </a:rPr>
                        <a:t>$20 - $40 B</a:t>
                      </a:r>
                      <a:r>
                        <a:rPr lang="en-ZA" b="1" baseline="0" dirty="0" smtClean="0">
                          <a:solidFill>
                            <a:srgbClr val="C00000"/>
                          </a:solidFill>
                        </a:rPr>
                        <a:t>**</a:t>
                      </a:r>
                      <a:endParaRPr lang="en-ZA" b="1" baseline="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b="1" baseline="0" dirty="0" smtClean="0">
                          <a:solidFill>
                            <a:srgbClr val="000066"/>
                          </a:solidFill>
                        </a:rPr>
                        <a:t>N/A</a:t>
                      </a:r>
                      <a:endParaRPr lang="en-ZA" b="1" baseline="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b="1" baseline="0" dirty="0" smtClean="0">
                          <a:solidFill>
                            <a:srgbClr val="000066"/>
                          </a:solidFill>
                        </a:rPr>
                        <a:t>N/A</a:t>
                      </a:r>
                      <a:endParaRPr lang="en-ZA" b="1" baseline="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b="1" baseline="0" dirty="0" smtClean="0">
                          <a:solidFill>
                            <a:srgbClr val="000066"/>
                          </a:solidFill>
                        </a:rPr>
                        <a:t>N/A</a:t>
                      </a:r>
                      <a:endParaRPr lang="en-ZA" b="1" baseline="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5536" y="6237312"/>
            <a:ext cx="87484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*</a:t>
            </a:r>
            <a:r>
              <a:rPr lang="en-Z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Measured between 19/08/2004 and 30/06/2011</a:t>
            </a:r>
            <a:br>
              <a:rPr lang="en-Z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Z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** </a:t>
            </a:r>
            <a:r>
              <a:rPr lang="en-ZA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This is an estimate, as </a:t>
            </a:r>
            <a:r>
              <a:rPr lang="en-ZA" b="1" dirty="0" err="1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Facebook</a:t>
            </a:r>
            <a:r>
              <a:rPr lang="en-ZA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is not yet a publicly listed company   </a:t>
            </a:r>
            <a:r>
              <a:rPr lang="en-Z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Z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ZA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4016" y="6237312"/>
            <a:ext cx="88924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en-Z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According to a survey of employee satisfaction in leading IT companies done</a:t>
            </a:r>
            <a:br>
              <a:rPr lang="en-Z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Z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by Glassdoor.com in October 2010  based on min. 50 reviews per company</a:t>
            </a:r>
            <a:br>
              <a:rPr lang="en-Z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ZA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52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952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52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952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1"/>
      <p:bldP spid="10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1"/>
          <p:cNvSpPr>
            <a:spLocks noGrp="1" noChangeArrowheads="1"/>
          </p:cNvSpPr>
          <p:nvPr>
            <p:ph type="title"/>
          </p:nvPr>
        </p:nvSpPr>
        <p:spPr>
          <a:xfrm>
            <a:off x="-612576" y="304800"/>
            <a:ext cx="10297144" cy="1540024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CASE STUDY: GOOGLE</a:t>
            </a:r>
            <a:endParaRPr lang="en-ZA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52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51520" y="1754014"/>
            <a:ext cx="8305800" cy="5059362"/>
          </a:xfrm>
          <a:ln/>
        </p:spPr>
        <p:txBody>
          <a:bodyPr/>
          <a:lstStyle/>
          <a:p>
            <a:pPr>
              <a:spcBef>
                <a:spcPct val="0"/>
              </a:spcBef>
              <a:buClr>
                <a:srgbClr val="C00000"/>
              </a:buClr>
              <a:buSzPct val="150000"/>
              <a:buFont typeface="Wingdings" pitchFamily="2" charset="2"/>
              <a:buChar char="ü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‘</a:t>
            </a:r>
            <a:r>
              <a:rPr lang="en-US" sz="2800" b="1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Googlers</a:t>
            </a:r>
            <a:r>
              <a:rPr lang="en-US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’</a:t>
            </a: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  <a:r>
              <a:rPr lang="en-US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say they are </a:t>
            </a:r>
            <a:r>
              <a:rPr 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‘helping to </a:t>
            </a:r>
            <a:r>
              <a:rPr lang="en-US" sz="2800" b="1" dirty="0" err="1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organise</a:t>
            </a:r>
            <a:r>
              <a:rPr 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the world’s information to make it </a:t>
            </a:r>
            <a:br>
              <a:rPr 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universally accessible and useful’ </a:t>
            </a:r>
          </a:p>
          <a:p>
            <a:pPr>
              <a:spcBef>
                <a:spcPct val="0"/>
              </a:spcBef>
              <a:buClr>
                <a:srgbClr val="C00000"/>
              </a:buClr>
              <a:buSzPct val="150000"/>
              <a:buFont typeface="Wingdings" pitchFamily="2" charset="2"/>
              <a:buChar char="ü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Zero staff turnover </a:t>
            </a:r>
            <a:r>
              <a:rPr lang="en-US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few years ago, now </a:t>
            </a:r>
            <a:br>
              <a:rPr lang="en-US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losing staff to </a:t>
            </a:r>
            <a:r>
              <a:rPr lang="en-US" sz="2800" b="1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Facebook</a:t>
            </a:r>
            <a:endParaRPr lang="en-US" sz="2800" b="1" dirty="0" smtClean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ct val="0"/>
              </a:spcBef>
              <a:buClr>
                <a:srgbClr val="C00000"/>
              </a:buClr>
              <a:buSzPct val="150000"/>
              <a:buFont typeface="Wingdings" pitchFamily="2" charset="2"/>
              <a:buChar char="ü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Software engineers spend </a:t>
            </a:r>
            <a:r>
              <a:rPr 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20% of their time </a:t>
            </a:r>
            <a:br>
              <a:rPr 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on projects that interest them</a:t>
            </a:r>
          </a:p>
          <a:p>
            <a:pPr>
              <a:spcBef>
                <a:spcPct val="0"/>
              </a:spcBef>
              <a:buClr>
                <a:srgbClr val="C00000"/>
              </a:buClr>
              <a:buSzPct val="150000"/>
              <a:buFont typeface="Wingdings" pitchFamily="2" charset="2"/>
              <a:buChar char="ü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New products like </a:t>
            </a:r>
            <a:r>
              <a:rPr lang="en-US" sz="2800" b="1" dirty="0" err="1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Adsense</a:t>
            </a:r>
            <a:r>
              <a:rPr 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Gmail, Google </a:t>
            </a:r>
            <a:br>
              <a:rPr 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News </a:t>
            </a:r>
            <a:r>
              <a:rPr lang="en-US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and </a:t>
            </a:r>
            <a:r>
              <a:rPr lang="en-US" sz="2800" b="1" dirty="0" err="1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Orkut</a:t>
            </a:r>
            <a:r>
              <a:rPr 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created as a result</a:t>
            </a:r>
            <a:br>
              <a:rPr lang="en-US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1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34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34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3400" b="1" i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309320"/>
            <a:ext cx="8568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dirty="0" smtClean="0">
                <a:solidFill>
                  <a:srgbClr val="C00000"/>
                </a:solidFill>
              </a:rPr>
              <a:t>* </a:t>
            </a:r>
            <a:r>
              <a:rPr lang="en-ZA" b="1" dirty="0" smtClean="0"/>
              <a:t>The slang name at Google for Google employees </a:t>
            </a:r>
            <a:r>
              <a:rPr lang="en-ZA" dirty="0" smtClean="0">
                <a:solidFill>
                  <a:srgbClr val="C00000"/>
                </a:solidFill>
              </a:rPr>
              <a:t>  </a:t>
            </a:r>
            <a:endParaRPr lang="en-ZA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5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52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952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952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 cstate="print">
            <a:lum contrast="30000"/>
          </a:blip>
          <a:srcRect l="5214" t="9262" r="5095" b="5794"/>
          <a:stretch>
            <a:fillRect/>
          </a:stretch>
        </p:blipFill>
        <p:spPr bwMode="auto">
          <a:xfrm>
            <a:off x="990600" y="1752600"/>
            <a:ext cx="7223125" cy="3352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1143000" y="5043488"/>
            <a:ext cx="3270250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Negative Motivational States</a:t>
            </a:r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463" y="2438400"/>
            <a:ext cx="6510337" cy="2667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4038600" y="2593975"/>
            <a:ext cx="6400800" cy="2438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4953000" y="5029200"/>
            <a:ext cx="3352800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Positive Motivational States</a:t>
            </a:r>
          </a:p>
        </p:txBody>
      </p:sp>
      <p:sp>
        <p:nvSpPr>
          <p:cNvPr id="22534" name="Line 6"/>
          <p:cNvSpPr>
            <a:spLocks noChangeShapeType="1"/>
          </p:cNvSpPr>
          <p:nvPr/>
        </p:nvSpPr>
        <p:spPr bwMode="auto">
          <a:xfrm flipH="1">
            <a:off x="4645025" y="2436813"/>
            <a:ext cx="4763" cy="2592387"/>
          </a:xfrm>
          <a:prstGeom prst="line">
            <a:avLst/>
          </a:prstGeom>
          <a:noFill/>
          <a:ln w="5724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ZA"/>
          </a:p>
        </p:txBody>
      </p:sp>
      <p:sp>
        <p:nvSpPr>
          <p:cNvPr id="22535" name="AutoShape 7"/>
          <p:cNvSpPr>
            <a:spLocks noChangeArrowheads="1"/>
          </p:cNvSpPr>
          <p:nvPr/>
        </p:nvSpPr>
        <p:spPr bwMode="auto">
          <a:xfrm>
            <a:off x="2971800" y="5562600"/>
            <a:ext cx="3048000" cy="381000"/>
          </a:xfrm>
          <a:prstGeom prst="rightArrow">
            <a:avLst>
              <a:gd name="adj1" fmla="val 50000"/>
              <a:gd name="adj2" fmla="val 200000"/>
            </a:avLst>
          </a:prstGeom>
          <a:solidFill>
            <a:srgbClr val="FF9900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22536" name="Rectangle 8"/>
          <p:cNvSpPr>
            <a:spLocks noChangeArrowheads="1"/>
          </p:cNvSpPr>
          <p:nvPr/>
        </p:nvSpPr>
        <p:spPr bwMode="auto">
          <a:xfrm>
            <a:off x="-152400" y="457200"/>
            <a:ext cx="92964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8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ORGANISATIONAL SHIFT</a:t>
            </a:r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990600" y="2057400"/>
            <a:ext cx="2209800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125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No. of Employees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0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3" presetClass="path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25 0.0">
                                      <p:cBhvr additive="repl">
                                        <p:cTn id="12" dur="2000" fill="hold"/>
                                        <p:tgtEl>
                                          <p:spTgt spid="22535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5" grpId="0" animBg="1"/>
      <p:bldP spid="2253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Grp="1" noChangeArrowheads="1"/>
          </p:cNvSpPr>
          <p:nvPr>
            <p:ph type="title"/>
          </p:nvPr>
        </p:nvSpPr>
        <p:spPr>
          <a:xfrm>
            <a:off x="228600" y="533400"/>
            <a:ext cx="8686800" cy="11430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36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SCALE OF POSITIVE MOTIVATIONS*</a:t>
            </a: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28600" y="1676400"/>
            <a:ext cx="8229600" cy="4525963"/>
          </a:xfrm>
          <a:ln/>
        </p:spPr>
        <p:txBody>
          <a:bodyPr/>
          <a:lstStyle/>
          <a:p>
            <a:pPr>
              <a:lnSpc>
                <a:spcPct val="90000"/>
              </a:lnSpc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+8  Enlightenment</a:t>
            </a:r>
          </a:p>
          <a:p>
            <a:pPr>
              <a:lnSpc>
                <a:spcPct val="90000"/>
              </a:lnSpc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+7  World soul</a:t>
            </a:r>
          </a:p>
          <a:p>
            <a:pPr>
              <a:lnSpc>
                <a:spcPct val="90000"/>
              </a:lnSpc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+6  Higher service</a:t>
            </a:r>
          </a:p>
          <a:p>
            <a:pPr>
              <a:lnSpc>
                <a:spcPct val="90000"/>
              </a:lnSpc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+5  Creativity &amp; Generativity</a:t>
            </a:r>
          </a:p>
          <a:p>
            <a:pPr>
              <a:lnSpc>
                <a:spcPct val="90000"/>
              </a:lnSpc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+4  Mastery</a:t>
            </a:r>
          </a:p>
          <a:p>
            <a:pPr>
              <a:lnSpc>
                <a:spcPct val="90000"/>
              </a:lnSpc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+3  Power within</a:t>
            </a:r>
          </a:p>
          <a:p>
            <a:pPr>
              <a:lnSpc>
                <a:spcPct val="90000"/>
              </a:lnSpc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+2  Gregariousness &amp; Cooperation</a:t>
            </a:r>
          </a:p>
          <a:p>
            <a:pPr>
              <a:lnSpc>
                <a:spcPct val="90000"/>
              </a:lnSpc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+1  Exploration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533400" y="2209800"/>
            <a:ext cx="8153400" cy="366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6781800" y="1431925"/>
            <a:ext cx="685800" cy="1770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6875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1000">
                <a:solidFill>
                  <a:srgbClr val="000066"/>
                </a:solidFill>
              </a:rPr>
              <a:t>}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6781800" y="4114800"/>
            <a:ext cx="533400" cy="1770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6875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1000">
                <a:solidFill>
                  <a:srgbClr val="000066"/>
                </a:solidFill>
              </a:rPr>
              <a:t>}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6781800" y="2895600"/>
            <a:ext cx="533400" cy="15573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6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9600">
                <a:solidFill>
                  <a:srgbClr val="000066"/>
                </a:solidFill>
              </a:rPr>
              <a:t>}</a:t>
            </a: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7315200" y="4784725"/>
            <a:ext cx="1676400" cy="1008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>
                <a:solidFill>
                  <a:srgbClr val="000066"/>
                </a:solidFill>
              </a:rPr>
              <a:t>Maslow’s Self-esteem Needs</a:t>
            </a:r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7239000" y="3200400"/>
            <a:ext cx="1752600" cy="13128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>
                <a:solidFill>
                  <a:srgbClr val="000066"/>
                </a:solidFill>
              </a:rPr>
              <a:t>Maslow’s Self-actualisationNeeds</a:t>
            </a:r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228600" y="6248400"/>
            <a:ext cx="8915400" cy="6429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125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b="1" dirty="0">
                <a:solidFill>
                  <a:srgbClr val="CC0000"/>
                </a:solidFill>
              </a:rPr>
              <a:t>*</a:t>
            </a:r>
            <a:r>
              <a:rPr lang="en-US" b="1" dirty="0">
                <a:solidFill>
                  <a:srgbClr val="FFFFFF"/>
                </a:solidFill>
              </a:rPr>
              <a:t> From the ‘Scale of Motivations’ created by Ian Marshall, a psychiatrist and</a:t>
            </a:r>
            <a:br>
              <a:rPr lang="en-US" b="1" dirty="0">
                <a:solidFill>
                  <a:srgbClr val="FFFFFF"/>
                </a:solidFill>
              </a:rPr>
            </a:br>
            <a:r>
              <a:rPr lang="en-US" b="1" dirty="0">
                <a:solidFill>
                  <a:srgbClr val="FFFFFF"/>
                </a:solidFill>
              </a:rPr>
              <a:t>  psychotherapist, based on over 40 years of clinical observations of patients</a:t>
            </a:r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7162800" y="1965325"/>
            <a:ext cx="1905000" cy="1008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>
                <a:solidFill>
                  <a:srgbClr val="000066"/>
                </a:solidFill>
              </a:rPr>
              <a:t>Maslow’s Peak Experiences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0" dur="500"/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3" dur="500"/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6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9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4" dur="500"/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7" dur="500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0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3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8" dur="500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41" dur="500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44" dur="500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4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50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1"/>
          <p:cNvSpPr>
            <a:spLocks noGrp="1" noChangeArrowheads="1"/>
          </p:cNvSpPr>
          <p:nvPr>
            <p:ph type="title"/>
          </p:nvPr>
        </p:nvSpPr>
        <p:spPr>
          <a:xfrm>
            <a:off x="-612576" y="304800"/>
            <a:ext cx="10297144" cy="1540024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VISIONARY VS. ORDINARY ORGANISATIONS</a:t>
            </a:r>
            <a:endParaRPr lang="en-ZA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52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81000" y="2103438"/>
            <a:ext cx="8305800" cy="5059362"/>
          </a:xfrm>
          <a:ln/>
        </p:spPr>
        <p:txBody>
          <a:bodyPr/>
          <a:lstStyle/>
          <a:p>
            <a:pPr>
              <a:spcBef>
                <a:spcPct val="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</a:t>
            </a:r>
            <a:r>
              <a:rPr 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“Doing well and doing good are not </a:t>
            </a:r>
            <a:r>
              <a:rPr lang="en-US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opposites</a:t>
            </a:r>
            <a:r>
              <a:rPr 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they’re companions.”</a:t>
            </a:r>
            <a:br>
              <a:rPr 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br>
              <a:rPr lang="en-US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</a:t>
            </a:r>
            <a:r>
              <a:rPr lang="en-US" sz="3200" b="1" i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– Director </a:t>
            </a:r>
            <a:r>
              <a:rPr lang="en-US" sz="32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of </a:t>
            </a:r>
            <a:r>
              <a:rPr lang="en-US" sz="3200" b="1" i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Corporate Social  </a:t>
            </a:r>
            <a:br>
              <a:rPr lang="en-US" sz="3200" b="1" i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3200" b="1" i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Responsibility, Starbucks</a:t>
            </a:r>
            <a:r>
              <a:rPr lang="en-US" sz="32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32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36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36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3600" b="1" i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5" name="Picture 5" descr="Lightbulb%20ide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51520" y="2232248"/>
            <a:ext cx="764704" cy="764704"/>
          </a:xfrm>
          <a:prstGeom prst="rect">
            <a:avLst/>
          </a:prstGeom>
          <a:noFill/>
          <a:ln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ZA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DNA OF A VISIONARY ORGANISATION</a:t>
            </a:r>
            <a:endParaRPr lang="en-ZA" sz="4800" b="1" dirty="0" smtClean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034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28600" y="1676400"/>
            <a:ext cx="8686800" cy="4495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Clr>
                <a:srgbClr val="C00000"/>
              </a:buClr>
              <a:buSzPct val="150000"/>
              <a:buFont typeface="Wingdings" pitchFamily="2" charset="2"/>
              <a:buChar char="ü"/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r>
              <a:rPr lang="en-ZA" sz="2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are like the </a:t>
            </a:r>
            <a:r>
              <a:rPr lang="en-ZA" sz="2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organisation’s DNA </a:t>
            </a:r>
          </a:p>
          <a:p>
            <a:pPr eaLnBrk="1" hangingPunct="1">
              <a:lnSpc>
                <a:spcPct val="80000"/>
              </a:lnSpc>
              <a:buClr>
                <a:srgbClr val="C00000"/>
              </a:buClr>
              <a:buSzPct val="150000"/>
              <a:buFont typeface="Wingdings" pitchFamily="2" charset="2"/>
              <a:buChar char="ü"/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r>
              <a:rPr lang="en-ZA" sz="2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</a:t>
            </a:r>
            <a:r>
              <a:rPr lang="en-ZA" sz="2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blueprint</a:t>
            </a:r>
            <a:r>
              <a:rPr lang="en-ZA" sz="2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for success or </a:t>
            </a:r>
            <a:r>
              <a:rPr lang="en-ZA" sz="2600" b="1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dis</a:t>
            </a:r>
            <a:r>
              <a:rPr lang="en-ZA" sz="2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-ease</a:t>
            </a:r>
          </a:p>
          <a:p>
            <a:pPr eaLnBrk="1" hangingPunct="1">
              <a:lnSpc>
                <a:spcPct val="80000"/>
              </a:lnSpc>
              <a:buClr>
                <a:srgbClr val="C00000"/>
              </a:buClr>
              <a:buSzPct val="150000"/>
              <a:buFont typeface="Wingdings" pitchFamily="2" charset="2"/>
              <a:buChar char="ü"/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r>
              <a:rPr lang="en-ZA" sz="2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Positive shared values </a:t>
            </a:r>
            <a:r>
              <a:rPr lang="en-ZA" sz="2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create healthy DNA and </a:t>
            </a:r>
            <a:br>
              <a:rPr lang="en-ZA" sz="2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2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success</a:t>
            </a:r>
          </a:p>
          <a:p>
            <a:pPr eaLnBrk="1" hangingPunct="1">
              <a:lnSpc>
                <a:spcPct val="80000"/>
              </a:lnSpc>
              <a:buSzPct val="150000"/>
              <a:buBlip>
                <a:blip r:embed="rId3"/>
              </a:buBlip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r>
              <a:rPr lang="en-ZA" sz="2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Negative shared values </a:t>
            </a:r>
            <a:r>
              <a:rPr lang="en-ZA" sz="2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create unhealthy DNA</a:t>
            </a:r>
            <a:br>
              <a:rPr lang="en-ZA" sz="2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2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and failure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ü"/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endParaRPr lang="en-ZA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ü"/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endParaRPr lang="en-ZA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323528" y="4365104"/>
            <a:ext cx="8496944" cy="230425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 cap="flat" cmpd="sng" algn="ctr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en-US" sz="2400" b="1" dirty="0" smtClean="0">
                <a:solidFill>
                  <a:srgbClr val="002060"/>
                </a:solidFill>
              </a:rPr>
              <a:t>          </a:t>
            </a:r>
            <a:r>
              <a:rPr lang="en-US" sz="2400" b="1" dirty="0" smtClean="0">
                <a:solidFill>
                  <a:srgbClr val="000066"/>
                </a:solidFill>
              </a:rPr>
              <a:t>“Without respect, the subtle alchemy that binds an</a:t>
            </a:r>
            <a:br>
              <a:rPr lang="en-US" sz="2400" b="1" dirty="0" smtClean="0">
                <a:solidFill>
                  <a:srgbClr val="000066"/>
                </a:solidFill>
              </a:rPr>
            </a:br>
            <a:r>
              <a:rPr lang="en-US" sz="2400" b="1" dirty="0" smtClean="0">
                <a:solidFill>
                  <a:srgbClr val="000066"/>
                </a:solidFill>
              </a:rPr>
              <a:t>            </a:t>
            </a:r>
            <a:r>
              <a:rPr lang="en-US" sz="2400" b="1" dirty="0" err="1" smtClean="0">
                <a:solidFill>
                  <a:srgbClr val="000066"/>
                </a:solidFill>
              </a:rPr>
              <a:t>organisation</a:t>
            </a:r>
            <a:r>
              <a:rPr lang="en-US" sz="2400" b="1" dirty="0" smtClean="0">
                <a:solidFill>
                  <a:srgbClr val="000066"/>
                </a:solidFill>
              </a:rPr>
              <a:t> or that serves as the impetus for a </a:t>
            </a:r>
            <a:br>
              <a:rPr lang="en-US" sz="2400" b="1" dirty="0" smtClean="0">
                <a:solidFill>
                  <a:srgbClr val="000066"/>
                </a:solidFill>
              </a:rPr>
            </a:br>
            <a:r>
              <a:rPr lang="en-US" sz="2400" b="1" dirty="0" smtClean="0">
                <a:solidFill>
                  <a:srgbClr val="000066"/>
                </a:solidFill>
              </a:rPr>
              <a:t>            business transaction would dissolve into mutual </a:t>
            </a:r>
            <a:br>
              <a:rPr lang="en-US" sz="2400" b="1" dirty="0" smtClean="0">
                <a:solidFill>
                  <a:srgbClr val="000066"/>
                </a:solidFill>
              </a:rPr>
            </a:br>
            <a:r>
              <a:rPr lang="en-US" sz="2400" b="1" dirty="0" smtClean="0">
                <a:solidFill>
                  <a:srgbClr val="000066"/>
                </a:solidFill>
              </a:rPr>
              <a:t>            suspicion and hostility.” </a:t>
            </a:r>
            <a:br>
              <a:rPr lang="en-US" sz="2400" b="1" dirty="0" smtClean="0">
                <a:solidFill>
                  <a:srgbClr val="000066"/>
                </a:solidFill>
              </a:rPr>
            </a:br>
            <a:r>
              <a:rPr lang="en-US" sz="2400" b="1" dirty="0" smtClean="0">
                <a:solidFill>
                  <a:srgbClr val="000066"/>
                </a:solidFill>
              </a:rPr>
              <a:t>                    </a:t>
            </a:r>
            <a:r>
              <a:rPr lang="en-US" sz="2400" b="1" i="1" dirty="0" smtClean="0">
                <a:solidFill>
                  <a:srgbClr val="000066"/>
                </a:solidFill>
              </a:rPr>
              <a:t>– </a:t>
            </a:r>
            <a:r>
              <a:rPr lang="en-US" sz="2400" b="1" i="1" dirty="0" err="1" smtClean="0">
                <a:solidFill>
                  <a:srgbClr val="000066"/>
                </a:solidFill>
              </a:rPr>
              <a:t>Mihaly</a:t>
            </a:r>
            <a:r>
              <a:rPr lang="en-US" sz="2400" b="1" i="1" dirty="0" smtClean="0">
                <a:solidFill>
                  <a:srgbClr val="000066"/>
                </a:solidFill>
              </a:rPr>
              <a:t> </a:t>
            </a:r>
            <a:r>
              <a:rPr lang="en-US" sz="2400" b="1" i="1" dirty="0" err="1" smtClean="0">
                <a:solidFill>
                  <a:srgbClr val="000066"/>
                </a:solidFill>
              </a:rPr>
              <a:t>Csikszentmihalyi</a:t>
            </a:r>
            <a:r>
              <a:rPr lang="en-US" sz="2400" b="1" i="1" dirty="0" smtClean="0">
                <a:solidFill>
                  <a:srgbClr val="000066"/>
                </a:solidFill>
              </a:rPr>
              <a:t>, expert on the </a:t>
            </a:r>
            <a:br>
              <a:rPr lang="en-US" sz="2400" b="1" i="1" dirty="0" smtClean="0">
                <a:solidFill>
                  <a:srgbClr val="000066"/>
                </a:solidFill>
              </a:rPr>
            </a:br>
            <a:r>
              <a:rPr lang="en-US" sz="2400" b="1" i="1" dirty="0" smtClean="0">
                <a:solidFill>
                  <a:srgbClr val="000066"/>
                </a:solidFill>
              </a:rPr>
              <a:t>                       phenomenon of ‘flow’ in life and business</a:t>
            </a:r>
            <a:endParaRPr lang="en-US" sz="2400" b="1" dirty="0">
              <a:solidFill>
                <a:srgbClr val="002060"/>
              </a:solidFill>
            </a:endParaRPr>
          </a:p>
        </p:txBody>
      </p:sp>
      <p:pic>
        <p:nvPicPr>
          <p:cNvPr id="8" name="Picture 5" descr="Lightbulb%20ide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395536" y="4464496"/>
            <a:ext cx="764704" cy="764704"/>
          </a:xfrm>
          <a:prstGeom prst="rect">
            <a:avLst/>
          </a:prstGeom>
          <a:noFill/>
          <a:ln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103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2" dur="500"/>
                                        <p:tgtEl>
                                          <p:spTgt spid="103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7" dur="500"/>
                                        <p:tgtEl>
                                          <p:spTgt spid="103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2" dur="500"/>
                                        <p:tgtEl>
                                          <p:spTgt spid="103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Grp="1" noChangeArrowheads="1"/>
          </p:cNvSpPr>
          <p:nvPr>
            <p:ph type="title"/>
          </p:nvPr>
        </p:nvSpPr>
        <p:spPr>
          <a:xfrm>
            <a:off x="152400" y="457200"/>
            <a:ext cx="8686800" cy="11430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CULTURAL BLUEPRINT</a:t>
            </a:r>
          </a:p>
        </p:txBody>
      </p:sp>
      <p:sp>
        <p:nvSpPr>
          <p:cNvPr id="276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28600" y="1828800"/>
            <a:ext cx="8382000" cy="4572000"/>
          </a:xfrm>
          <a:ln/>
        </p:spPr>
        <p:txBody>
          <a:bodyPr/>
          <a:lstStyle/>
          <a:p>
            <a:pPr>
              <a:spcBef>
                <a:spcPct val="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</a:t>
            </a:r>
            <a:r>
              <a:rPr 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collective values</a:t>
            </a:r>
            <a:r>
              <a:rPr 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of the people working for </a:t>
            </a:r>
            <a:r>
              <a:rPr lang="en-US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</a:t>
            </a:r>
            <a:r>
              <a:rPr lang="en-US" sz="3600" b="1" dirty="0" err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organisation</a:t>
            </a:r>
            <a:r>
              <a:rPr 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create a </a:t>
            </a:r>
            <a:r>
              <a:rPr 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cultural blueprint (cf. DNA)</a:t>
            </a:r>
            <a:r>
              <a:rPr 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for success or failure that manifests in </a:t>
            </a:r>
            <a:r>
              <a:rPr lang="en-US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</a:t>
            </a:r>
            <a:r>
              <a:rPr lang="en-US" sz="3600" b="1" dirty="0" err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organisational</a:t>
            </a:r>
            <a:r>
              <a:rPr 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structure and activities</a:t>
            </a:r>
            <a:r>
              <a:rPr 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3048" y="0"/>
            <a:ext cx="9753600" cy="975360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585788"/>
            <a:ext cx="8229600" cy="1190625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AQAL INTEGRAL MODEL*</a:t>
            </a:r>
            <a:endParaRPr lang="en-ZA" sz="36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2103438"/>
            <a:ext cx="8229600" cy="4525962"/>
          </a:xfrm>
          <a:ln/>
        </p:spPr>
        <p:txBody>
          <a:bodyPr/>
          <a:lstStyle/>
          <a:p>
            <a: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28675" name="Line 3"/>
          <p:cNvSpPr>
            <a:spLocks noChangeShapeType="1"/>
          </p:cNvSpPr>
          <p:nvPr/>
        </p:nvSpPr>
        <p:spPr bwMode="auto">
          <a:xfrm>
            <a:off x="4572000" y="2057400"/>
            <a:ext cx="1588" cy="3429000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ZA"/>
          </a:p>
        </p:txBody>
      </p:sp>
      <p:sp>
        <p:nvSpPr>
          <p:cNvPr id="28676" name="Line 4"/>
          <p:cNvSpPr>
            <a:spLocks noChangeShapeType="1"/>
          </p:cNvSpPr>
          <p:nvPr/>
        </p:nvSpPr>
        <p:spPr bwMode="auto">
          <a:xfrm>
            <a:off x="1371600" y="3886200"/>
            <a:ext cx="6629400" cy="1588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ZA"/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3810000" y="1676400"/>
            <a:ext cx="16764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Individual</a:t>
            </a: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3733800" y="5486400"/>
            <a:ext cx="16764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Collective</a:t>
            </a:r>
          </a:p>
        </p:txBody>
      </p:sp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228600" y="3429000"/>
            <a:ext cx="1447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Interior</a:t>
            </a:r>
          </a:p>
        </p:txBody>
      </p:sp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7772400" y="3429000"/>
            <a:ext cx="1447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Exterior</a:t>
            </a:r>
          </a:p>
        </p:txBody>
      </p:sp>
      <p:sp>
        <p:nvSpPr>
          <p:cNvPr id="28682" name="Text Box 10"/>
          <p:cNvSpPr txBox="1">
            <a:spLocks noChangeArrowheads="1"/>
          </p:cNvSpPr>
          <p:nvPr/>
        </p:nvSpPr>
        <p:spPr bwMode="auto">
          <a:xfrm>
            <a:off x="1403350" y="2492375"/>
            <a:ext cx="2209800" cy="398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 dirty="0">
                <a:solidFill>
                  <a:srgbClr val="0000CC"/>
                </a:solidFill>
              </a:rPr>
              <a:t>Intentions</a:t>
            </a:r>
          </a:p>
        </p:txBody>
      </p:sp>
      <p:sp>
        <p:nvSpPr>
          <p:cNvPr id="28683" name="Text Box 11"/>
          <p:cNvSpPr txBox="1">
            <a:spLocks noChangeArrowheads="1"/>
          </p:cNvSpPr>
          <p:nvPr/>
        </p:nvSpPr>
        <p:spPr bwMode="auto">
          <a:xfrm>
            <a:off x="5562600" y="4267200"/>
            <a:ext cx="2133600" cy="71006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 dirty="0">
                <a:solidFill>
                  <a:srgbClr val="0000CC"/>
                </a:solidFill>
              </a:rPr>
              <a:t/>
            </a:r>
            <a:br>
              <a:rPr lang="en-US" sz="2000" b="1" dirty="0">
                <a:solidFill>
                  <a:srgbClr val="0000CC"/>
                </a:solidFill>
              </a:rPr>
            </a:br>
            <a:r>
              <a:rPr lang="en-US" sz="2000" b="1" dirty="0" smtClean="0">
                <a:solidFill>
                  <a:srgbClr val="0000CC"/>
                </a:solidFill>
              </a:rPr>
              <a:t> </a:t>
            </a:r>
            <a:r>
              <a:rPr lang="en-US" sz="2000" b="1" dirty="0" smtClean="0">
                <a:solidFill>
                  <a:srgbClr val="CC0000"/>
                </a:solidFill>
              </a:rPr>
              <a:t>Systems</a:t>
            </a:r>
            <a:endParaRPr lang="en-US" sz="2000" b="1" dirty="0">
              <a:solidFill>
                <a:srgbClr val="CC0000"/>
              </a:solidFill>
            </a:endParaRPr>
          </a:p>
        </p:txBody>
      </p:sp>
      <p:sp>
        <p:nvSpPr>
          <p:cNvPr id="28684" name="Text Box 12"/>
          <p:cNvSpPr txBox="1">
            <a:spLocks noChangeArrowheads="1"/>
          </p:cNvSpPr>
          <p:nvPr/>
        </p:nvSpPr>
        <p:spPr bwMode="auto">
          <a:xfrm>
            <a:off x="5435600" y="2492375"/>
            <a:ext cx="2438400" cy="398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 dirty="0" err="1">
                <a:solidFill>
                  <a:srgbClr val="CC0000"/>
                </a:solidFill>
              </a:rPr>
              <a:t>Behaviours</a:t>
            </a:r>
            <a:endParaRPr lang="en-US" sz="2000" b="1" dirty="0">
              <a:solidFill>
                <a:srgbClr val="CC0000"/>
              </a:solidFill>
            </a:endParaRPr>
          </a:p>
        </p:txBody>
      </p:sp>
      <p:sp>
        <p:nvSpPr>
          <p:cNvPr id="28685" name="Text Box 13"/>
          <p:cNvSpPr txBox="1">
            <a:spLocks noChangeArrowheads="1"/>
          </p:cNvSpPr>
          <p:nvPr/>
        </p:nvSpPr>
        <p:spPr bwMode="auto">
          <a:xfrm>
            <a:off x="1619672" y="4653136"/>
            <a:ext cx="1752600" cy="3984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 dirty="0">
                <a:solidFill>
                  <a:srgbClr val="0000CC"/>
                </a:solidFill>
              </a:rPr>
              <a:t>Culture</a:t>
            </a:r>
          </a:p>
        </p:txBody>
      </p:sp>
      <p:sp>
        <p:nvSpPr>
          <p:cNvPr id="28686" name="Text Box 14"/>
          <p:cNvSpPr txBox="1">
            <a:spLocks noChangeArrowheads="1"/>
          </p:cNvSpPr>
          <p:nvPr/>
        </p:nvSpPr>
        <p:spPr bwMode="auto">
          <a:xfrm>
            <a:off x="228600" y="6338888"/>
            <a:ext cx="8686800" cy="3984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  <a: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</a:t>
            </a:r>
            <a: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All-Quadrant, All-Level Integral Model </a:t>
            </a:r>
            <a:r>
              <a:rPr lang="en-US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developed by </a:t>
            </a:r>
            <a: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Ken Wilber </a:t>
            </a:r>
          </a:p>
        </p:txBody>
      </p:sp>
      <p:sp>
        <p:nvSpPr>
          <p:cNvPr id="28689" name="Text Box 17"/>
          <p:cNvSpPr txBox="1">
            <a:spLocks noChangeArrowheads="1"/>
          </p:cNvSpPr>
          <p:nvPr/>
        </p:nvSpPr>
        <p:spPr bwMode="auto">
          <a:xfrm>
            <a:off x="1116013" y="2852738"/>
            <a:ext cx="6705600" cy="71006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2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000" b="1" dirty="0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28690" name="Line 18"/>
          <p:cNvSpPr>
            <a:spLocks noChangeShapeType="1"/>
          </p:cNvSpPr>
          <p:nvPr/>
        </p:nvSpPr>
        <p:spPr bwMode="auto">
          <a:xfrm>
            <a:off x="3352800" y="2708275"/>
            <a:ext cx="2362200" cy="1588"/>
          </a:xfrm>
          <a:prstGeom prst="line">
            <a:avLst/>
          </a:prstGeom>
          <a:noFill/>
          <a:ln w="63360">
            <a:solidFill>
              <a:srgbClr val="CC0000"/>
            </a:solidFill>
            <a:miter lim="800000"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ZA"/>
          </a:p>
        </p:txBody>
      </p:sp>
      <p:sp>
        <p:nvSpPr>
          <p:cNvPr id="28691" name="Line 19"/>
          <p:cNvSpPr>
            <a:spLocks noChangeShapeType="1"/>
          </p:cNvSpPr>
          <p:nvPr/>
        </p:nvSpPr>
        <p:spPr bwMode="auto">
          <a:xfrm flipV="1">
            <a:off x="5795963" y="2781300"/>
            <a:ext cx="0" cy="2016125"/>
          </a:xfrm>
          <a:prstGeom prst="line">
            <a:avLst/>
          </a:prstGeom>
          <a:noFill/>
          <a:ln w="63360">
            <a:solidFill>
              <a:srgbClr val="CC0000"/>
            </a:solidFill>
            <a:miter lim="800000"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ZA"/>
          </a:p>
        </p:txBody>
      </p:sp>
      <p:sp>
        <p:nvSpPr>
          <p:cNvPr id="28692" name="Line 20"/>
          <p:cNvSpPr>
            <a:spLocks noChangeShapeType="1"/>
          </p:cNvSpPr>
          <p:nvPr/>
        </p:nvSpPr>
        <p:spPr bwMode="auto">
          <a:xfrm>
            <a:off x="3348038" y="4868863"/>
            <a:ext cx="2357437" cy="1587"/>
          </a:xfrm>
          <a:prstGeom prst="line">
            <a:avLst/>
          </a:prstGeom>
          <a:noFill/>
          <a:ln w="63360">
            <a:solidFill>
              <a:srgbClr val="CC0000"/>
            </a:solidFill>
            <a:miter lim="800000"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ZA"/>
          </a:p>
        </p:txBody>
      </p:sp>
      <p:sp>
        <p:nvSpPr>
          <p:cNvPr id="28693" name="Line 21"/>
          <p:cNvSpPr>
            <a:spLocks noChangeShapeType="1"/>
          </p:cNvSpPr>
          <p:nvPr/>
        </p:nvSpPr>
        <p:spPr bwMode="auto">
          <a:xfrm flipV="1">
            <a:off x="3276600" y="2781300"/>
            <a:ext cx="6350" cy="1968500"/>
          </a:xfrm>
          <a:prstGeom prst="line">
            <a:avLst/>
          </a:prstGeom>
          <a:noFill/>
          <a:ln w="63360">
            <a:solidFill>
              <a:srgbClr val="CC0000"/>
            </a:solidFill>
            <a:miter lim="800000"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ZA"/>
          </a:p>
        </p:txBody>
      </p:sp>
      <p:sp>
        <p:nvSpPr>
          <p:cNvPr id="28694" name="Oval 22"/>
          <p:cNvSpPr>
            <a:spLocks noChangeArrowheads="1"/>
          </p:cNvSpPr>
          <p:nvPr/>
        </p:nvSpPr>
        <p:spPr bwMode="auto">
          <a:xfrm>
            <a:off x="2743200" y="2057400"/>
            <a:ext cx="3581400" cy="3429000"/>
          </a:xfrm>
          <a:prstGeom prst="ellipse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28695" name="Text Box 23"/>
          <p:cNvSpPr txBox="1">
            <a:spLocks noChangeArrowheads="1"/>
          </p:cNvSpPr>
          <p:nvPr/>
        </p:nvSpPr>
        <p:spPr bwMode="auto">
          <a:xfrm>
            <a:off x="3491880" y="1988840"/>
            <a:ext cx="23622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 dirty="0" smtClean="0">
                <a:solidFill>
                  <a:srgbClr val="FFCC00"/>
                </a:solidFill>
              </a:rPr>
              <a:t>       SOUL</a:t>
            </a:r>
            <a:endParaRPr lang="en-US" sz="2400" b="1" dirty="0">
              <a:solidFill>
                <a:srgbClr val="FFCC00"/>
              </a:solidFill>
            </a:endParaRPr>
          </a:p>
        </p:txBody>
      </p:sp>
      <p:sp>
        <p:nvSpPr>
          <p:cNvPr id="28696" name="Oval 24"/>
          <p:cNvSpPr>
            <a:spLocks noChangeArrowheads="1"/>
          </p:cNvSpPr>
          <p:nvPr/>
        </p:nvSpPr>
        <p:spPr bwMode="auto">
          <a:xfrm>
            <a:off x="4114800" y="3429000"/>
            <a:ext cx="838200" cy="838200"/>
          </a:xfrm>
          <a:prstGeom prst="ellipse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28697" name="Text Box 25"/>
          <p:cNvSpPr txBox="1">
            <a:spLocks noChangeArrowheads="1"/>
          </p:cNvSpPr>
          <p:nvPr/>
        </p:nvSpPr>
        <p:spPr bwMode="auto">
          <a:xfrm>
            <a:off x="3768080" y="3606601"/>
            <a:ext cx="1524000" cy="398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 dirty="0" smtClean="0">
                <a:solidFill>
                  <a:srgbClr val="000000"/>
                </a:solidFill>
              </a:rPr>
              <a:t>     BODY</a:t>
            </a:r>
            <a:endParaRPr lang="en-US" sz="2000" b="1" dirty="0">
              <a:solidFill>
                <a:srgbClr val="000000"/>
              </a:solidFill>
            </a:endParaRPr>
          </a:p>
        </p:txBody>
      </p:sp>
      <p:sp>
        <p:nvSpPr>
          <p:cNvPr id="28698" name="Oval 26"/>
          <p:cNvSpPr>
            <a:spLocks noChangeArrowheads="1"/>
          </p:cNvSpPr>
          <p:nvPr/>
        </p:nvSpPr>
        <p:spPr bwMode="auto">
          <a:xfrm>
            <a:off x="3581400" y="2816225"/>
            <a:ext cx="1905000" cy="1981200"/>
          </a:xfrm>
          <a:prstGeom prst="ellipse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28699" name="Text Box 27"/>
          <p:cNvSpPr txBox="1">
            <a:spLocks noChangeArrowheads="1"/>
          </p:cNvSpPr>
          <p:nvPr/>
        </p:nvSpPr>
        <p:spPr bwMode="auto">
          <a:xfrm>
            <a:off x="3835896" y="2780928"/>
            <a:ext cx="1600200" cy="43306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375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200" b="1" dirty="0" smtClean="0">
                <a:solidFill>
                  <a:srgbClr val="000066"/>
                </a:solidFill>
              </a:rPr>
              <a:t>    MIND</a:t>
            </a:r>
            <a:endParaRPr lang="en-US" sz="2200" b="1" dirty="0">
              <a:solidFill>
                <a:srgbClr val="000066"/>
              </a:solidFill>
            </a:endParaRPr>
          </a:p>
        </p:txBody>
      </p:sp>
      <p:sp>
        <p:nvSpPr>
          <p:cNvPr id="28700" name="Oval 2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ellipse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28701" name="Text Box 29"/>
          <p:cNvSpPr txBox="1">
            <a:spLocks noChangeArrowheads="1"/>
          </p:cNvSpPr>
          <p:nvPr/>
        </p:nvSpPr>
        <p:spPr bwMode="auto">
          <a:xfrm>
            <a:off x="7851576" y="1700808"/>
            <a:ext cx="1905000" cy="520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7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800" b="1" dirty="0" smtClean="0">
                <a:solidFill>
                  <a:srgbClr val="FFFFFF"/>
                </a:solidFill>
              </a:rPr>
              <a:t>SPIRIT</a:t>
            </a:r>
            <a:endParaRPr lang="en-US" sz="2800" b="1" dirty="0">
              <a:solidFill>
                <a:srgbClr val="FFFFFF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339752" y="2132856"/>
            <a:ext cx="720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sz="2000" b="1" dirty="0" smtClean="0">
                <a:solidFill>
                  <a:srgbClr val="0000CC"/>
                </a:solidFill>
              </a:rPr>
              <a:t>‘I’</a:t>
            </a:r>
            <a:endParaRPr lang="en-ZA" sz="2000" b="1" dirty="0">
              <a:solidFill>
                <a:srgbClr val="0000CC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372200" y="2132856"/>
            <a:ext cx="720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sz="2000" b="1" dirty="0" smtClean="0">
                <a:solidFill>
                  <a:srgbClr val="C00000"/>
                </a:solidFill>
              </a:rPr>
              <a:t>‘It’</a:t>
            </a:r>
            <a:endParaRPr lang="en-ZA" sz="2000" b="1" dirty="0">
              <a:solidFill>
                <a:srgbClr val="C0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123728" y="5229200"/>
            <a:ext cx="720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sz="2000" b="1" dirty="0" smtClean="0">
                <a:solidFill>
                  <a:srgbClr val="0000CC"/>
                </a:solidFill>
              </a:rPr>
              <a:t>‘We’</a:t>
            </a:r>
            <a:endParaRPr lang="en-ZA" sz="2000" b="1" dirty="0">
              <a:solidFill>
                <a:srgbClr val="0000CC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300192" y="5157192"/>
            <a:ext cx="720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sz="2000" b="1" dirty="0" smtClean="0">
                <a:solidFill>
                  <a:srgbClr val="C00000"/>
                </a:solidFill>
              </a:rPr>
              <a:t>‘Its’</a:t>
            </a:r>
            <a:endParaRPr lang="en-ZA" sz="2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5" dur="5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3" dur="500"/>
                                        <p:tgtEl>
                                          <p:spTgt spid="28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8" dur="5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6" dur="500"/>
                                        <p:tgtEl>
                                          <p:spTgt spid="28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41" dur="500"/>
                                        <p:tgtEl>
                                          <p:spTgt spid="28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49" dur="500"/>
                                        <p:tgtEl>
                                          <p:spTgt spid="28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54" dur="500"/>
                                        <p:tgtEl>
                                          <p:spTgt spid="28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59" dur="500"/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64" dur="500"/>
                                        <p:tgtEl>
                                          <p:spTgt spid="28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67" dur="500"/>
                                        <p:tgtEl>
                                          <p:spTgt spid="28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2" dur="500"/>
                                        <p:tgtEl>
                                          <p:spTgt spid="28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5" dur="500"/>
                                        <p:tgtEl>
                                          <p:spTgt spid="28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9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80" dur="500"/>
                                        <p:tgtEl>
                                          <p:spTgt spid="28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83" dur="500"/>
                                        <p:tgtEl>
                                          <p:spTgt spid="28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88" dur="500"/>
                                        <p:tgtEl>
                                          <p:spTgt spid="28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91" dur="500"/>
                                        <p:tgtEl>
                                          <p:spTgt spid="28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90" grpId="0" animBg="1"/>
      <p:bldP spid="28691" grpId="0" animBg="1"/>
      <p:bldP spid="28692" grpId="0" animBg="1"/>
      <p:bldP spid="28693" grpId="0" animBg="1"/>
      <p:bldP spid="28694" grpId="0" animBg="1"/>
      <p:bldP spid="28696" grpId="0" animBg="1"/>
      <p:bldP spid="28698" grpId="0" animBg="1"/>
      <p:bldP spid="28700" grpId="0" animBg="1"/>
      <p:bldP spid="28" grpId="0"/>
      <p:bldP spid="29" grpId="0"/>
      <p:bldP spid="30" grpId="0"/>
      <p:bldP spid="3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Rectangle 1"/>
          <p:cNvSpPr>
            <a:spLocks noGrp="1" noChangeArrowheads="1"/>
          </p:cNvSpPr>
          <p:nvPr>
            <p:ph type="title"/>
          </p:nvPr>
        </p:nvSpPr>
        <p:spPr>
          <a:xfrm>
            <a:off x="107504" y="332656"/>
            <a:ext cx="8892480" cy="1243608"/>
          </a:xfrm>
        </p:spPr>
        <p:txBody>
          <a:bodyPr/>
          <a:lstStyle/>
          <a:p>
            <a:pPr eaLnBrk="1" hangingPunct="1">
              <a:spcBef>
                <a:spcPts val="10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IDEAL ORGANISATION</a:t>
            </a:r>
            <a:endParaRPr lang="en-ZA" sz="4000" b="1" dirty="0" smtClean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034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28600" y="1676400"/>
            <a:ext cx="8686800" cy="4495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Char char="ü"/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endParaRPr lang="en-ZA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endParaRPr lang="en-ZA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0244" name="Line 2"/>
          <p:cNvSpPr>
            <a:spLocks noChangeShapeType="1"/>
          </p:cNvSpPr>
          <p:nvPr/>
        </p:nvSpPr>
        <p:spPr bwMode="auto">
          <a:xfrm>
            <a:off x="3886200" y="2131268"/>
            <a:ext cx="990600" cy="1588"/>
          </a:xfrm>
          <a:prstGeom prst="line">
            <a:avLst/>
          </a:prstGeom>
          <a:noFill/>
          <a:ln w="2556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ZA"/>
          </a:p>
        </p:txBody>
      </p:sp>
      <p:sp>
        <p:nvSpPr>
          <p:cNvPr id="10245" name="Line 3"/>
          <p:cNvSpPr>
            <a:spLocks noChangeShapeType="1"/>
          </p:cNvSpPr>
          <p:nvPr/>
        </p:nvSpPr>
        <p:spPr bwMode="auto">
          <a:xfrm flipH="1">
            <a:off x="912813" y="1457672"/>
            <a:ext cx="3508375" cy="4419600"/>
          </a:xfrm>
          <a:prstGeom prst="line">
            <a:avLst/>
          </a:prstGeom>
          <a:noFill/>
          <a:ln w="2556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ZA"/>
          </a:p>
        </p:txBody>
      </p:sp>
      <p:sp>
        <p:nvSpPr>
          <p:cNvPr id="10246" name="Line 4"/>
          <p:cNvSpPr>
            <a:spLocks noChangeShapeType="1"/>
          </p:cNvSpPr>
          <p:nvPr/>
        </p:nvSpPr>
        <p:spPr bwMode="auto">
          <a:xfrm>
            <a:off x="4419600" y="1457672"/>
            <a:ext cx="3124200" cy="4419600"/>
          </a:xfrm>
          <a:prstGeom prst="line">
            <a:avLst/>
          </a:prstGeom>
          <a:noFill/>
          <a:ln w="2556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ZA"/>
          </a:p>
        </p:txBody>
      </p:sp>
      <p:sp>
        <p:nvSpPr>
          <p:cNvPr id="10247" name="Line 5"/>
          <p:cNvSpPr>
            <a:spLocks noChangeShapeType="1"/>
          </p:cNvSpPr>
          <p:nvPr/>
        </p:nvSpPr>
        <p:spPr bwMode="auto">
          <a:xfrm>
            <a:off x="899592" y="5875684"/>
            <a:ext cx="6629400" cy="1588"/>
          </a:xfrm>
          <a:prstGeom prst="line">
            <a:avLst/>
          </a:prstGeom>
          <a:noFill/>
          <a:ln w="2556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ZA"/>
          </a:p>
        </p:txBody>
      </p:sp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5254625" y="1747788"/>
            <a:ext cx="2824163" cy="673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1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Servant  Leaders (+6)</a:t>
            </a:r>
            <a:r>
              <a:rPr lang="en-US" b="1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br>
              <a:rPr lang="en-US" b="1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b="1" dirty="0">
              <a:solidFill>
                <a:srgbClr val="FF99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0249" name="Line 7"/>
          <p:cNvSpPr>
            <a:spLocks noChangeShapeType="1"/>
          </p:cNvSpPr>
          <p:nvPr/>
        </p:nvSpPr>
        <p:spPr bwMode="auto">
          <a:xfrm>
            <a:off x="3124200" y="3067372"/>
            <a:ext cx="2438400" cy="1588"/>
          </a:xfrm>
          <a:prstGeom prst="line">
            <a:avLst/>
          </a:prstGeom>
          <a:noFill/>
          <a:ln w="2556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ZA"/>
          </a:p>
        </p:txBody>
      </p:sp>
      <p:sp>
        <p:nvSpPr>
          <p:cNvPr id="23" name="Text Box 8"/>
          <p:cNvSpPr txBox="1">
            <a:spLocks noChangeArrowheads="1"/>
          </p:cNvSpPr>
          <p:nvPr/>
        </p:nvSpPr>
        <p:spPr bwMode="auto">
          <a:xfrm>
            <a:off x="5508104" y="2267140"/>
            <a:ext cx="3048000" cy="101784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125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Special Function Masters (+</a:t>
            </a:r>
            <a:r>
              <a:rPr lang="en-US" sz="2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4)</a:t>
            </a:r>
            <a:r>
              <a:rPr lang="en-US" sz="2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2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20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4" name="Text Box 9"/>
          <p:cNvSpPr txBox="1">
            <a:spLocks noChangeArrowheads="1"/>
          </p:cNvSpPr>
          <p:nvPr/>
        </p:nvSpPr>
        <p:spPr bwMode="auto">
          <a:xfrm>
            <a:off x="2286000" y="4038600"/>
            <a:ext cx="4038600" cy="1008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Most employees - people who will raise their motivational level if properly led and guided</a:t>
            </a:r>
          </a:p>
        </p:txBody>
      </p:sp>
      <p:sp>
        <p:nvSpPr>
          <p:cNvPr id="25" name="Text Box 10"/>
          <p:cNvSpPr txBox="1">
            <a:spLocks noChangeArrowheads="1"/>
          </p:cNvSpPr>
          <p:nvPr/>
        </p:nvSpPr>
        <p:spPr bwMode="auto">
          <a:xfrm>
            <a:off x="3779912" y="2492896"/>
            <a:ext cx="1371600" cy="398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10 - 15%</a:t>
            </a:r>
          </a:p>
        </p:txBody>
      </p:sp>
      <p:sp>
        <p:nvSpPr>
          <p:cNvPr id="26" name="Text Box 11"/>
          <p:cNvSpPr txBox="1">
            <a:spLocks noChangeArrowheads="1"/>
          </p:cNvSpPr>
          <p:nvPr/>
        </p:nvSpPr>
        <p:spPr bwMode="auto">
          <a:xfrm>
            <a:off x="4067944" y="1796306"/>
            <a:ext cx="106680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1600" b="1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2 - 5%</a:t>
            </a:r>
          </a:p>
        </p:txBody>
      </p:sp>
      <p:sp>
        <p:nvSpPr>
          <p:cNvPr id="10254" name="Line 12"/>
          <p:cNvSpPr>
            <a:spLocks noChangeShapeType="1"/>
          </p:cNvSpPr>
          <p:nvPr/>
        </p:nvSpPr>
        <p:spPr bwMode="auto">
          <a:xfrm>
            <a:off x="1187624" y="5517232"/>
            <a:ext cx="6055568" cy="0"/>
          </a:xfrm>
          <a:prstGeom prst="line">
            <a:avLst/>
          </a:prstGeom>
          <a:noFill/>
          <a:ln w="2556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ZA"/>
          </a:p>
        </p:txBody>
      </p:sp>
      <p:sp>
        <p:nvSpPr>
          <p:cNvPr id="28" name="Text Box 13"/>
          <p:cNvSpPr txBox="1">
            <a:spLocks noChangeArrowheads="1"/>
          </p:cNvSpPr>
          <p:nvPr/>
        </p:nvSpPr>
        <p:spPr bwMode="auto">
          <a:xfrm>
            <a:off x="3581400" y="3124200"/>
            <a:ext cx="1600200" cy="703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b="1" dirty="0">
                <a:solidFill>
                  <a:srgbClr val="000066"/>
                </a:solidFill>
              </a:rPr>
              <a:t>       </a:t>
            </a:r>
            <a:r>
              <a:rPr lang="en-US" sz="2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80%</a:t>
            </a:r>
            <a:br>
              <a:rPr lang="en-US" sz="2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(+1, +2, +3)</a:t>
            </a:r>
          </a:p>
        </p:txBody>
      </p:sp>
      <p:sp>
        <p:nvSpPr>
          <p:cNvPr id="29" name="Text Box 14"/>
          <p:cNvSpPr txBox="1">
            <a:spLocks noChangeArrowheads="1"/>
          </p:cNvSpPr>
          <p:nvPr/>
        </p:nvSpPr>
        <p:spPr bwMode="auto">
          <a:xfrm>
            <a:off x="1979712" y="5478809"/>
            <a:ext cx="4495800" cy="398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5%</a:t>
            </a:r>
          </a:p>
        </p:txBody>
      </p:sp>
      <p:sp>
        <p:nvSpPr>
          <p:cNvPr id="30" name="Text Box 15"/>
          <p:cNvSpPr txBox="1">
            <a:spLocks noChangeArrowheads="1"/>
          </p:cNvSpPr>
          <p:nvPr/>
        </p:nvSpPr>
        <p:spPr bwMode="auto">
          <a:xfrm>
            <a:off x="762000" y="5910857"/>
            <a:ext cx="6934200" cy="398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Employees who will not shift their level of motivation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  <p:bldP spid="24" grpId="0"/>
      <p:bldP spid="25" grpId="0"/>
      <p:bldP spid="26" grpId="0"/>
      <p:bldP spid="28" grpId="0"/>
      <p:bldP spid="29" grpId="0"/>
      <p:bldP spid="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Grp="1" noChangeArrowheads="1"/>
          </p:cNvSpPr>
          <p:nvPr>
            <p:ph type="title"/>
          </p:nvPr>
        </p:nvSpPr>
        <p:spPr>
          <a:xfrm>
            <a:off x="228600" y="533400"/>
            <a:ext cx="8763000" cy="10668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FRACTAL ORGANISATION</a:t>
            </a:r>
            <a:endParaRPr lang="en-ZA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2339752" y="2780928"/>
            <a:ext cx="144016" cy="144016"/>
          </a:xfrm>
          <a:prstGeom prst="ellipse">
            <a:avLst/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" name="Oval 5"/>
          <p:cNvSpPr/>
          <p:nvPr/>
        </p:nvSpPr>
        <p:spPr bwMode="auto">
          <a:xfrm>
            <a:off x="3635896" y="5085184"/>
            <a:ext cx="144016" cy="144016"/>
          </a:xfrm>
          <a:prstGeom prst="ellipse">
            <a:avLst/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7" name="Oval 6"/>
          <p:cNvSpPr/>
          <p:nvPr/>
        </p:nvSpPr>
        <p:spPr bwMode="auto">
          <a:xfrm>
            <a:off x="6228184" y="1916832"/>
            <a:ext cx="144016" cy="144016"/>
          </a:xfrm>
          <a:prstGeom prst="ellipse">
            <a:avLst/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6372200" y="2348880"/>
            <a:ext cx="144016" cy="144016"/>
          </a:xfrm>
          <a:prstGeom prst="ellipse">
            <a:avLst/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2699792" y="4653136"/>
            <a:ext cx="144016" cy="144016"/>
          </a:xfrm>
          <a:prstGeom prst="ellipse">
            <a:avLst/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5148064" y="4437112"/>
            <a:ext cx="144016" cy="144016"/>
          </a:xfrm>
          <a:prstGeom prst="ellipse">
            <a:avLst/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2915816" y="3284984"/>
            <a:ext cx="144016" cy="144016"/>
          </a:xfrm>
          <a:prstGeom prst="ellipse">
            <a:avLst/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13" name="Oval 12"/>
          <p:cNvSpPr/>
          <p:nvPr/>
        </p:nvSpPr>
        <p:spPr bwMode="auto">
          <a:xfrm>
            <a:off x="6732240" y="3861048"/>
            <a:ext cx="144016" cy="144016"/>
          </a:xfrm>
          <a:prstGeom prst="ellipse">
            <a:avLst/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5940152" y="4149080"/>
            <a:ext cx="144016" cy="144016"/>
          </a:xfrm>
          <a:prstGeom prst="ellipse">
            <a:avLst/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15" name="Oval 14"/>
          <p:cNvSpPr/>
          <p:nvPr/>
        </p:nvSpPr>
        <p:spPr bwMode="auto">
          <a:xfrm>
            <a:off x="5868144" y="1916832"/>
            <a:ext cx="144016" cy="144016"/>
          </a:xfrm>
          <a:prstGeom prst="ellipse">
            <a:avLst/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16" name="Oval 15"/>
          <p:cNvSpPr/>
          <p:nvPr/>
        </p:nvSpPr>
        <p:spPr bwMode="auto">
          <a:xfrm>
            <a:off x="6012160" y="2276872"/>
            <a:ext cx="144016" cy="144016"/>
          </a:xfrm>
          <a:prstGeom prst="ellipse">
            <a:avLst/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6012160" y="2996952"/>
            <a:ext cx="144016" cy="144016"/>
          </a:xfrm>
          <a:prstGeom prst="ellipse">
            <a:avLst/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6588224" y="2132856"/>
            <a:ext cx="144016" cy="144016"/>
          </a:xfrm>
          <a:prstGeom prst="ellipse">
            <a:avLst/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19" name="Oval 18"/>
          <p:cNvSpPr/>
          <p:nvPr/>
        </p:nvSpPr>
        <p:spPr bwMode="auto">
          <a:xfrm>
            <a:off x="6228184" y="4077072"/>
            <a:ext cx="144016" cy="144016"/>
          </a:xfrm>
          <a:prstGeom prst="ellipse">
            <a:avLst/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0" name="Oval 19"/>
          <p:cNvSpPr/>
          <p:nvPr/>
        </p:nvSpPr>
        <p:spPr bwMode="auto">
          <a:xfrm>
            <a:off x="6156176" y="2204864"/>
            <a:ext cx="144016" cy="144016"/>
          </a:xfrm>
          <a:prstGeom prst="ellipse">
            <a:avLst/>
          </a:prstGeom>
          <a:solidFill>
            <a:srgbClr val="FF99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2627784" y="2996952"/>
            <a:ext cx="144016" cy="144016"/>
          </a:xfrm>
          <a:prstGeom prst="ellipse">
            <a:avLst/>
          </a:prstGeom>
          <a:solidFill>
            <a:srgbClr val="FF99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5940152" y="3789040"/>
            <a:ext cx="144016" cy="144016"/>
          </a:xfrm>
          <a:prstGeom prst="ellipse">
            <a:avLst/>
          </a:prstGeom>
          <a:solidFill>
            <a:srgbClr val="FF99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2915816" y="4941168"/>
            <a:ext cx="144016" cy="144016"/>
          </a:xfrm>
          <a:prstGeom prst="ellipse">
            <a:avLst/>
          </a:prstGeom>
          <a:solidFill>
            <a:srgbClr val="FF99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3059832" y="3933056"/>
            <a:ext cx="144016" cy="144016"/>
          </a:xfrm>
          <a:prstGeom prst="ellipse">
            <a:avLst/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3275856" y="2924944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3059832" y="3068960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2195736" y="2996952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8" name="Oval 27"/>
          <p:cNvSpPr/>
          <p:nvPr/>
        </p:nvSpPr>
        <p:spPr bwMode="auto">
          <a:xfrm>
            <a:off x="2555776" y="3284984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2555776" y="4149080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2987824" y="4581128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2699792" y="5157192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3275856" y="4941168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2411760" y="4797152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34" name="Oval 33"/>
          <p:cNvSpPr/>
          <p:nvPr/>
        </p:nvSpPr>
        <p:spPr bwMode="auto">
          <a:xfrm>
            <a:off x="3203848" y="5229200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5652120" y="4149080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36" name="Oval 35"/>
          <p:cNvSpPr/>
          <p:nvPr/>
        </p:nvSpPr>
        <p:spPr bwMode="auto">
          <a:xfrm>
            <a:off x="6516216" y="4149080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6228184" y="2708920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38" name="Oval 37"/>
          <p:cNvSpPr/>
          <p:nvPr/>
        </p:nvSpPr>
        <p:spPr bwMode="auto">
          <a:xfrm>
            <a:off x="5868144" y="2492896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39" name="Oval 38"/>
          <p:cNvSpPr/>
          <p:nvPr/>
        </p:nvSpPr>
        <p:spPr bwMode="auto">
          <a:xfrm>
            <a:off x="5724128" y="2132856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40" name="Oval 39"/>
          <p:cNvSpPr/>
          <p:nvPr/>
        </p:nvSpPr>
        <p:spPr bwMode="auto">
          <a:xfrm>
            <a:off x="6372200" y="2132856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3131840" y="4221088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42" name="Oval 41"/>
          <p:cNvSpPr/>
          <p:nvPr/>
        </p:nvSpPr>
        <p:spPr bwMode="auto">
          <a:xfrm>
            <a:off x="3419872" y="4653136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6372200" y="3861048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44" name="Oval 43"/>
          <p:cNvSpPr/>
          <p:nvPr/>
        </p:nvSpPr>
        <p:spPr bwMode="auto">
          <a:xfrm>
            <a:off x="5292080" y="3789040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45" name="Oval 44"/>
          <p:cNvSpPr/>
          <p:nvPr/>
        </p:nvSpPr>
        <p:spPr bwMode="auto">
          <a:xfrm>
            <a:off x="5652120" y="3861048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46" name="Oval 45"/>
          <p:cNvSpPr/>
          <p:nvPr/>
        </p:nvSpPr>
        <p:spPr bwMode="auto">
          <a:xfrm>
            <a:off x="5580112" y="3501008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47" name="Oval 46"/>
          <p:cNvSpPr/>
          <p:nvPr/>
        </p:nvSpPr>
        <p:spPr bwMode="auto">
          <a:xfrm>
            <a:off x="6444208" y="3501008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48" name="Oval 47"/>
          <p:cNvSpPr/>
          <p:nvPr/>
        </p:nvSpPr>
        <p:spPr bwMode="auto">
          <a:xfrm>
            <a:off x="5868144" y="3501008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49" name="Oval 48"/>
          <p:cNvSpPr/>
          <p:nvPr/>
        </p:nvSpPr>
        <p:spPr bwMode="auto">
          <a:xfrm>
            <a:off x="5364088" y="5229200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0" name="Oval 49"/>
          <p:cNvSpPr/>
          <p:nvPr/>
        </p:nvSpPr>
        <p:spPr bwMode="auto">
          <a:xfrm>
            <a:off x="5364088" y="5445224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1" name="Oval 50"/>
          <p:cNvSpPr/>
          <p:nvPr/>
        </p:nvSpPr>
        <p:spPr bwMode="auto">
          <a:xfrm>
            <a:off x="5436096" y="5589240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2" name="Oval 51"/>
          <p:cNvSpPr/>
          <p:nvPr/>
        </p:nvSpPr>
        <p:spPr bwMode="auto">
          <a:xfrm>
            <a:off x="6012160" y="5733256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3" name="Oval 52"/>
          <p:cNvSpPr/>
          <p:nvPr/>
        </p:nvSpPr>
        <p:spPr bwMode="auto">
          <a:xfrm>
            <a:off x="5724128" y="5589240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4" name="Oval 53"/>
          <p:cNvSpPr/>
          <p:nvPr/>
        </p:nvSpPr>
        <p:spPr bwMode="auto">
          <a:xfrm>
            <a:off x="5940152" y="5373216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5" name="Oval 54"/>
          <p:cNvSpPr/>
          <p:nvPr/>
        </p:nvSpPr>
        <p:spPr bwMode="auto">
          <a:xfrm>
            <a:off x="5580112" y="5157192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6" name="Oval 55"/>
          <p:cNvSpPr/>
          <p:nvPr/>
        </p:nvSpPr>
        <p:spPr bwMode="auto">
          <a:xfrm>
            <a:off x="2699792" y="2780928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" name="Oval 56"/>
          <p:cNvSpPr/>
          <p:nvPr/>
        </p:nvSpPr>
        <p:spPr bwMode="auto">
          <a:xfrm>
            <a:off x="3491880" y="5517232"/>
            <a:ext cx="144016" cy="144016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8" name="Oval 57"/>
          <p:cNvSpPr/>
          <p:nvPr/>
        </p:nvSpPr>
        <p:spPr bwMode="auto">
          <a:xfrm>
            <a:off x="5652120" y="5373216"/>
            <a:ext cx="144016" cy="144016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9" name="Oval 58"/>
          <p:cNvSpPr/>
          <p:nvPr/>
        </p:nvSpPr>
        <p:spPr bwMode="auto">
          <a:xfrm>
            <a:off x="5868144" y="5517232"/>
            <a:ext cx="144016" cy="144016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4" name="Oval 63"/>
          <p:cNvSpPr/>
          <p:nvPr/>
        </p:nvSpPr>
        <p:spPr bwMode="auto">
          <a:xfrm>
            <a:off x="3491880" y="3212976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5" name="Oval 64"/>
          <p:cNvSpPr/>
          <p:nvPr/>
        </p:nvSpPr>
        <p:spPr bwMode="auto">
          <a:xfrm>
            <a:off x="3203848" y="3356992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6" name="Oval 65"/>
          <p:cNvSpPr/>
          <p:nvPr/>
        </p:nvSpPr>
        <p:spPr bwMode="auto">
          <a:xfrm>
            <a:off x="3923928" y="5157192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7" name="Oval 66"/>
          <p:cNvSpPr/>
          <p:nvPr/>
        </p:nvSpPr>
        <p:spPr bwMode="auto">
          <a:xfrm>
            <a:off x="5292080" y="3429000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8" name="Oval 67"/>
          <p:cNvSpPr/>
          <p:nvPr/>
        </p:nvSpPr>
        <p:spPr bwMode="auto">
          <a:xfrm>
            <a:off x="6156176" y="3284984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9" name="Oval 68"/>
          <p:cNvSpPr/>
          <p:nvPr/>
        </p:nvSpPr>
        <p:spPr bwMode="auto">
          <a:xfrm>
            <a:off x="4139952" y="5301208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70" name="Oval 69"/>
          <p:cNvSpPr/>
          <p:nvPr/>
        </p:nvSpPr>
        <p:spPr bwMode="auto">
          <a:xfrm>
            <a:off x="4788024" y="4941168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71" name="Oval 70"/>
          <p:cNvSpPr/>
          <p:nvPr/>
        </p:nvSpPr>
        <p:spPr bwMode="auto">
          <a:xfrm>
            <a:off x="2987824" y="3573016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72" name="Oval 71"/>
          <p:cNvSpPr/>
          <p:nvPr/>
        </p:nvSpPr>
        <p:spPr bwMode="auto">
          <a:xfrm>
            <a:off x="2051720" y="3356992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73" name="Oval 72"/>
          <p:cNvSpPr/>
          <p:nvPr/>
        </p:nvSpPr>
        <p:spPr bwMode="auto">
          <a:xfrm>
            <a:off x="5436096" y="4149080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74" name="Oval 73"/>
          <p:cNvSpPr/>
          <p:nvPr/>
        </p:nvSpPr>
        <p:spPr bwMode="auto">
          <a:xfrm>
            <a:off x="5004048" y="4725144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75" name="Oval 74"/>
          <p:cNvSpPr/>
          <p:nvPr/>
        </p:nvSpPr>
        <p:spPr bwMode="auto">
          <a:xfrm>
            <a:off x="6516216" y="2564904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76" name="Oval 75"/>
          <p:cNvSpPr/>
          <p:nvPr/>
        </p:nvSpPr>
        <p:spPr bwMode="auto">
          <a:xfrm>
            <a:off x="6516216" y="1916832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77" name="Oval 76"/>
          <p:cNvSpPr/>
          <p:nvPr/>
        </p:nvSpPr>
        <p:spPr bwMode="auto">
          <a:xfrm>
            <a:off x="5652120" y="2348880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78" name="Oval 77"/>
          <p:cNvSpPr/>
          <p:nvPr/>
        </p:nvSpPr>
        <p:spPr bwMode="auto">
          <a:xfrm>
            <a:off x="6156176" y="5301208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79" name="Oval 78"/>
          <p:cNvSpPr/>
          <p:nvPr/>
        </p:nvSpPr>
        <p:spPr bwMode="auto">
          <a:xfrm>
            <a:off x="6156176" y="5517232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80" name="Oval 79"/>
          <p:cNvSpPr/>
          <p:nvPr/>
        </p:nvSpPr>
        <p:spPr bwMode="auto">
          <a:xfrm>
            <a:off x="3644280" y="4517504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81" name="Oval 80"/>
          <p:cNvSpPr/>
          <p:nvPr/>
        </p:nvSpPr>
        <p:spPr bwMode="auto">
          <a:xfrm>
            <a:off x="3059832" y="2708920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82" name="Oval 81"/>
          <p:cNvSpPr/>
          <p:nvPr/>
        </p:nvSpPr>
        <p:spPr bwMode="auto">
          <a:xfrm>
            <a:off x="2555776" y="3573016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83" name="Oval 82"/>
          <p:cNvSpPr/>
          <p:nvPr/>
        </p:nvSpPr>
        <p:spPr bwMode="auto">
          <a:xfrm>
            <a:off x="3995936" y="4869160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84" name="Oval 83"/>
          <p:cNvSpPr/>
          <p:nvPr/>
        </p:nvSpPr>
        <p:spPr bwMode="auto">
          <a:xfrm>
            <a:off x="3491880" y="4149080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85" name="Oval 84"/>
          <p:cNvSpPr/>
          <p:nvPr/>
        </p:nvSpPr>
        <p:spPr bwMode="auto">
          <a:xfrm>
            <a:off x="3491880" y="4365104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86" name="Oval 85"/>
          <p:cNvSpPr/>
          <p:nvPr/>
        </p:nvSpPr>
        <p:spPr bwMode="auto">
          <a:xfrm>
            <a:off x="3635896" y="4869160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87" name="Oval 86"/>
          <p:cNvSpPr/>
          <p:nvPr/>
        </p:nvSpPr>
        <p:spPr bwMode="auto">
          <a:xfrm>
            <a:off x="3796680" y="4669904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88" name="Oval 87"/>
          <p:cNvSpPr/>
          <p:nvPr/>
        </p:nvSpPr>
        <p:spPr bwMode="auto">
          <a:xfrm>
            <a:off x="6228184" y="3573016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89" name="Oval 88"/>
          <p:cNvSpPr/>
          <p:nvPr/>
        </p:nvSpPr>
        <p:spPr bwMode="auto">
          <a:xfrm>
            <a:off x="2699792" y="2420888"/>
            <a:ext cx="144016" cy="144016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91" name="Oval 90"/>
          <p:cNvSpPr/>
          <p:nvPr/>
        </p:nvSpPr>
        <p:spPr bwMode="auto">
          <a:xfrm>
            <a:off x="5796136" y="3140968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92" name="Oval 91"/>
          <p:cNvSpPr/>
          <p:nvPr/>
        </p:nvSpPr>
        <p:spPr bwMode="auto">
          <a:xfrm>
            <a:off x="6156176" y="2492896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93" name="Oval 92"/>
          <p:cNvSpPr/>
          <p:nvPr/>
        </p:nvSpPr>
        <p:spPr bwMode="auto">
          <a:xfrm>
            <a:off x="4211960" y="4941168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94" name="Oval 93"/>
          <p:cNvSpPr/>
          <p:nvPr/>
        </p:nvSpPr>
        <p:spPr bwMode="auto">
          <a:xfrm>
            <a:off x="5796136" y="5229200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95" name="Oval 94"/>
          <p:cNvSpPr/>
          <p:nvPr/>
        </p:nvSpPr>
        <p:spPr bwMode="auto">
          <a:xfrm>
            <a:off x="6012160" y="5157192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96" name="Oval 95"/>
          <p:cNvSpPr/>
          <p:nvPr/>
        </p:nvSpPr>
        <p:spPr bwMode="auto">
          <a:xfrm>
            <a:off x="4499992" y="5085184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97" name="Oval 96"/>
          <p:cNvSpPr/>
          <p:nvPr/>
        </p:nvSpPr>
        <p:spPr bwMode="auto">
          <a:xfrm>
            <a:off x="5436096" y="5013176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99" name="Oval 98"/>
          <p:cNvSpPr/>
          <p:nvPr/>
        </p:nvSpPr>
        <p:spPr bwMode="auto">
          <a:xfrm>
            <a:off x="4863480" y="5520680"/>
            <a:ext cx="144016" cy="144016"/>
          </a:xfrm>
          <a:prstGeom prst="ellips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100" name="Oval 99"/>
          <p:cNvSpPr/>
          <p:nvPr/>
        </p:nvSpPr>
        <p:spPr bwMode="auto">
          <a:xfrm>
            <a:off x="5580112" y="1700808"/>
            <a:ext cx="1440160" cy="1224136"/>
          </a:xfrm>
          <a:prstGeom prst="ellipse">
            <a:avLst/>
          </a:prstGeom>
          <a:noFill/>
          <a:ln w="34925" cap="flat" cmpd="sng" algn="ctr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7020272" y="1844824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b="1" dirty="0" smtClean="0">
                <a:solidFill>
                  <a:srgbClr val="FF9900"/>
                </a:solidFill>
              </a:rPr>
              <a:t>‘Hot Spot’</a:t>
            </a:r>
            <a:endParaRPr lang="en-ZA" b="1" dirty="0">
              <a:solidFill>
                <a:srgbClr val="FF9900"/>
              </a:solidFill>
            </a:endParaRPr>
          </a:p>
        </p:txBody>
      </p:sp>
      <p:sp>
        <p:nvSpPr>
          <p:cNvPr id="102" name="Oval 101"/>
          <p:cNvSpPr/>
          <p:nvPr/>
        </p:nvSpPr>
        <p:spPr bwMode="auto">
          <a:xfrm>
            <a:off x="5796136" y="5013176"/>
            <a:ext cx="144016" cy="144016"/>
          </a:xfrm>
          <a:prstGeom prst="ellipse">
            <a:avLst/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103" name="Oval 102"/>
          <p:cNvSpPr/>
          <p:nvPr/>
        </p:nvSpPr>
        <p:spPr bwMode="auto">
          <a:xfrm>
            <a:off x="5076056" y="4797152"/>
            <a:ext cx="1440160" cy="1224136"/>
          </a:xfrm>
          <a:prstGeom prst="ellipse">
            <a:avLst/>
          </a:prstGeom>
          <a:noFill/>
          <a:ln w="349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6444208" y="5013176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b="1" dirty="0" smtClean="0">
                <a:solidFill>
                  <a:srgbClr val="CC0000"/>
                </a:solidFill>
              </a:rPr>
              <a:t>Problem Area</a:t>
            </a:r>
            <a:endParaRPr lang="en-ZA" b="1" dirty="0">
              <a:solidFill>
                <a:srgbClr val="CC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animBg="1"/>
      <p:bldP spid="101" grpId="0"/>
      <p:bldP spid="103" grpId="0" animBg="1"/>
      <p:bldP spid="10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9144000" cy="12192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2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WHAT IS WHOLE WEALTH?</a:t>
            </a:r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874838"/>
            <a:ext cx="8229600" cy="4297362"/>
          </a:xfrm>
          <a:ln/>
        </p:spPr>
        <p:txBody>
          <a:bodyPr/>
          <a:lstStyle/>
          <a:p>
            <a:pPr>
              <a:spcBef>
                <a:spcPts val="9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sz="3600" b="1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WHOLE WEALTH</a:t>
            </a:r>
            <a:r>
              <a:rPr lang="en-ZA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is that which we have access to permanently and continuously that </a:t>
            </a:r>
            <a:r>
              <a:rPr lang="en-ZA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enhances </a:t>
            </a:r>
            <a:r>
              <a:rPr lang="en-ZA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</a:t>
            </a:r>
            <a:r>
              <a:rPr lang="en-ZA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quality of </a:t>
            </a:r>
            <a:r>
              <a:rPr lang="en-ZA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whole life</a:t>
            </a:r>
            <a:r>
              <a:rPr lang="en-ZA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 </a:t>
            </a:r>
            <a:r>
              <a:rPr lang="en-ZA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ourselves, our fellow human beings</a:t>
            </a:r>
            <a:r>
              <a:rPr lang="en-ZA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and all </a:t>
            </a:r>
            <a:r>
              <a:rPr lang="en-ZA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other sentient </a:t>
            </a:r>
            <a:r>
              <a:rPr lang="en-ZA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life</a:t>
            </a:r>
            <a:endParaRPr lang="en-ZA" sz="36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Grp="1" noChangeArrowheads="1"/>
          </p:cNvSpPr>
          <p:nvPr>
            <p:ph type="title"/>
          </p:nvPr>
        </p:nvSpPr>
        <p:spPr>
          <a:xfrm>
            <a:off x="228600" y="533400"/>
            <a:ext cx="8763000" cy="10668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WHAT IS INSPIRED CAPITAL?</a:t>
            </a:r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2400" y="1844824"/>
            <a:ext cx="8534400" cy="4343400"/>
          </a:xfrm>
          <a:ln/>
        </p:spPr>
        <p:txBody>
          <a:bodyPr/>
          <a:lstStyle/>
          <a:p>
            <a:pPr>
              <a:spcBef>
                <a:spcPts val="6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sz="2800" b="1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n-ZA" sz="3200" b="1" cap="all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Inspired Capital</a:t>
            </a:r>
            <a:r>
              <a:rPr lang="en-ZA" sz="3200" b="1" cap="all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is the extent to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which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positive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motivations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are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felt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and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acted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on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by people in an organisation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create </a:t>
            </a:r>
            <a:r>
              <a:rPr lang="en-ZA" sz="3200" b="1" cap="all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Whole Wealth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 an organisation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its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customers, employees, stakeholders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partners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and society as a whole </a:t>
            </a:r>
            <a:r>
              <a:rPr lang="en-ZA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Grp="1" noChangeArrowheads="1"/>
          </p:cNvSpPr>
          <p:nvPr>
            <p:ph type="title"/>
          </p:nvPr>
        </p:nvSpPr>
        <p:spPr>
          <a:xfrm>
            <a:off x="179512" y="457200"/>
            <a:ext cx="8763000" cy="1099592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4 PILLARS OF </a:t>
            </a:r>
            <a:r>
              <a:rPr lang="en-US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INSPIRED CAPITAL</a:t>
            </a:r>
            <a:endParaRPr lang="en-US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1066800" y="2438400"/>
            <a:ext cx="685800" cy="3048000"/>
          </a:xfrm>
          <a:prstGeom prst="rect">
            <a:avLst/>
          </a:prstGeom>
          <a:solidFill>
            <a:srgbClr val="FF9900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5181600" y="2438400"/>
            <a:ext cx="685800" cy="3048000"/>
          </a:xfrm>
          <a:prstGeom prst="rect">
            <a:avLst/>
          </a:prstGeom>
          <a:solidFill>
            <a:srgbClr val="CC0099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7162800" y="2438400"/>
            <a:ext cx="685800" cy="3048000"/>
          </a:xfrm>
          <a:prstGeom prst="rect">
            <a:avLst/>
          </a:prstGeom>
          <a:solidFill>
            <a:srgbClr val="008000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3200400" y="2438400"/>
            <a:ext cx="685800" cy="3048000"/>
          </a:xfrm>
          <a:prstGeom prst="rect">
            <a:avLst/>
          </a:prstGeom>
          <a:solidFill>
            <a:srgbClr val="000066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533400" y="5562600"/>
            <a:ext cx="1676400" cy="703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HUMAN </a:t>
            </a:r>
            <a:br>
              <a:rPr lang="en-US" sz="2000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000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CAPITAL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6172200" y="5562600"/>
            <a:ext cx="2895600" cy="703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ENVIRONMENTAL CAPITAL</a:t>
            </a: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4953000" y="5562600"/>
            <a:ext cx="2895600" cy="703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>
                <a:solidFill>
                  <a:srgbClr val="0000CC"/>
                </a:solidFill>
              </a:rPr>
              <a:t> </a:t>
            </a:r>
            <a:r>
              <a:rPr lang="en-US" sz="2000" b="1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SOCIAL </a:t>
            </a:r>
            <a:br>
              <a:rPr lang="en-US" sz="2000" b="1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000" b="1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CAPITAL</a:t>
            </a:r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2209800" y="5562600"/>
            <a:ext cx="2895600" cy="703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FINANCIAL </a:t>
            </a:r>
            <a:br>
              <a:rPr lang="en-US" sz="20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0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CAPITAL</a:t>
            </a:r>
          </a:p>
        </p:txBody>
      </p:sp>
      <p:sp>
        <p:nvSpPr>
          <p:cNvPr id="9226" name="AutoShape 10"/>
          <p:cNvSpPr>
            <a:spLocks noChangeArrowheads="1"/>
          </p:cNvSpPr>
          <p:nvPr/>
        </p:nvSpPr>
        <p:spPr bwMode="auto">
          <a:xfrm>
            <a:off x="228600" y="914400"/>
            <a:ext cx="8686800" cy="1524000"/>
          </a:xfrm>
          <a:prstGeom prst="triangle">
            <a:avLst>
              <a:gd name="adj" fmla="val 50000"/>
            </a:avLst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2514600" y="1630363"/>
            <a:ext cx="4038600" cy="581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125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3200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INSPIRED CAPITAL</a:t>
            </a:r>
            <a:r>
              <a:rPr lang="en-US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9228" name="Text Box 12"/>
          <p:cNvSpPr txBox="1">
            <a:spLocks noChangeArrowheads="1"/>
          </p:cNvSpPr>
          <p:nvPr/>
        </p:nvSpPr>
        <p:spPr bwMode="auto">
          <a:xfrm>
            <a:off x="2514600" y="1600200"/>
            <a:ext cx="4038600" cy="581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2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3200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ONE MEASURE?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0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5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8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3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6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1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4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38" dur="5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9" presetClass="entr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42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45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49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53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nimBg="1"/>
      <p:bldP spid="9219" grpId="0" animBg="1"/>
      <p:bldP spid="9220" grpId="0" animBg="1"/>
      <p:bldP spid="9221" grpId="0" animBg="1"/>
      <p:bldP spid="922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>
          <a:xfrm>
            <a:off x="0" y="609600"/>
            <a:ext cx="9144000" cy="914400"/>
          </a:xfrm>
        </p:spPr>
        <p:txBody>
          <a:bodyPr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ZA" sz="4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SIMPLE TRUTH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7504" y="1916832"/>
            <a:ext cx="8748464" cy="4495800"/>
          </a:xfrm>
        </p:spPr>
        <p:txBody>
          <a:bodyPr/>
          <a:lstStyle/>
          <a:p>
            <a:pPr eaLnBrk="1" hangingPunct="1">
              <a:spcBef>
                <a:spcPts val="10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en-ZA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ZA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What is</a:t>
            </a:r>
            <a:r>
              <a:rPr lang="en-ZA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measured </a:t>
            </a:r>
            <a:r>
              <a:rPr lang="en-ZA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 an organisation is…</a:t>
            </a:r>
          </a:p>
          <a:p>
            <a:pPr eaLnBrk="1" hangingPunct="1">
              <a:spcBef>
                <a:spcPts val="10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en-ZA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</a:t>
            </a:r>
            <a:r>
              <a:rPr lang="en-ZA" sz="4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WHAT GETS MANAGED!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2" dur="500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585788"/>
            <a:ext cx="8229600" cy="1190625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AQAL INTEGRAL ORGANISATIONAL MODEL*</a:t>
            </a:r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2103438"/>
            <a:ext cx="8229600" cy="4525962"/>
          </a:xfrm>
          <a:ln/>
        </p:spPr>
        <p:txBody>
          <a:bodyPr/>
          <a:lstStyle/>
          <a:p>
            <a: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28675" name="Line 3"/>
          <p:cNvSpPr>
            <a:spLocks noChangeShapeType="1"/>
          </p:cNvSpPr>
          <p:nvPr/>
        </p:nvSpPr>
        <p:spPr bwMode="auto">
          <a:xfrm>
            <a:off x="4572000" y="2057400"/>
            <a:ext cx="1588" cy="3429000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ZA"/>
          </a:p>
        </p:txBody>
      </p:sp>
      <p:sp>
        <p:nvSpPr>
          <p:cNvPr id="28676" name="Line 4"/>
          <p:cNvSpPr>
            <a:spLocks noChangeShapeType="1"/>
          </p:cNvSpPr>
          <p:nvPr/>
        </p:nvSpPr>
        <p:spPr bwMode="auto">
          <a:xfrm>
            <a:off x="1371600" y="3886200"/>
            <a:ext cx="6629400" cy="1588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ZA"/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3810000" y="1676400"/>
            <a:ext cx="16764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Individual</a:t>
            </a: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3733800" y="5486400"/>
            <a:ext cx="16764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Collective</a:t>
            </a:r>
          </a:p>
        </p:txBody>
      </p:sp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228600" y="3429000"/>
            <a:ext cx="1447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Interior</a:t>
            </a:r>
          </a:p>
        </p:txBody>
      </p:sp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7772400" y="3429000"/>
            <a:ext cx="1447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Exterior</a:t>
            </a:r>
          </a:p>
        </p:txBody>
      </p:sp>
      <p:sp>
        <p:nvSpPr>
          <p:cNvPr id="28681" name="Text Box 9"/>
          <p:cNvSpPr txBox="1">
            <a:spLocks noChangeArrowheads="1"/>
          </p:cNvSpPr>
          <p:nvPr/>
        </p:nvSpPr>
        <p:spPr bwMode="auto">
          <a:xfrm>
            <a:off x="1905000" y="3581400"/>
            <a:ext cx="2133600" cy="581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3200" b="1" dirty="0">
                <a:solidFill>
                  <a:srgbClr val="0000CC"/>
                </a:solidFill>
              </a:rPr>
              <a:t>VALUE/S</a:t>
            </a:r>
          </a:p>
        </p:txBody>
      </p:sp>
      <p:sp>
        <p:nvSpPr>
          <p:cNvPr id="28682" name="Text Box 10"/>
          <p:cNvSpPr txBox="1">
            <a:spLocks noChangeArrowheads="1"/>
          </p:cNvSpPr>
          <p:nvPr/>
        </p:nvSpPr>
        <p:spPr bwMode="auto">
          <a:xfrm>
            <a:off x="1403350" y="2492375"/>
            <a:ext cx="2209800" cy="398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>
                <a:solidFill>
                  <a:srgbClr val="0000CC"/>
                </a:solidFill>
              </a:rPr>
              <a:t>Intentions</a:t>
            </a:r>
          </a:p>
        </p:txBody>
      </p:sp>
      <p:sp>
        <p:nvSpPr>
          <p:cNvPr id="28683" name="Text Box 11"/>
          <p:cNvSpPr txBox="1">
            <a:spLocks noChangeArrowheads="1"/>
          </p:cNvSpPr>
          <p:nvPr/>
        </p:nvSpPr>
        <p:spPr bwMode="auto">
          <a:xfrm>
            <a:off x="5562600" y="4267200"/>
            <a:ext cx="2133600" cy="1008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>
                <a:solidFill>
                  <a:srgbClr val="0000CC"/>
                </a:solidFill>
              </a:rPr>
              <a:t/>
            </a:r>
            <a:br>
              <a:rPr lang="en-US" sz="2000" b="1">
                <a:solidFill>
                  <a:srgbClr val="0000CC"/>
                </a:solidFill>
              </a:rPr>
            </a:br>
            <a:r>
              <a:rPr lang="en-US" sz="2000" b="1">
                <a:solidFill>
                  <a:srgbClr val="CC0000"/>
                </a:solidFill>
              </a:rPr>
              <a:t>Systems &amp; Processes</a:t>
            </a:r>
          </a:p>
        </p:txBody>
      </p:sp>
      <p:sp>
        <p:nvSpPr>
          <p:cNvPr id="28684" name="Text Box 12"/>
          <p:cNvSpPr txBox="1">
            <a:spLocks noChangeArrowheads="1"/>
          </p:cNvSpPr>
          <p:nvPr/>
        </p:nvSpPr>
        <p:spPr bwMode="auto">
          <a:xfrm>
            <a:off x="5435600" y="2492375"/>
            <a:ext cx="2438400" cy="398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>
                <a:solidFill>
                  <a:srgbClr val="CC0000"/>
                </a:solidFill>
              </a:rPr>
              <a:t>Behaviours</a:t>
            </a:r>
          </a:p>
        </p:txBody>
      </p:sp>
      <p:sp>
        <p:nvSpPr>
          <p:cNvPr id="28685" name="Text Box 13"/>
          <p:cNvSpPr txBox="1">
            <a:spLocks noChangeArrowheads="1"/>
          </p:cNvSpPr>
          <p:nvPr/>
        </p:nvSpPr>
        <p:spPr bwMode="auto">
          <a:xfrm>
            <a:off x="1691680" y="4653136"/>
            <a:ext cx="1752600" cy="3984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 dirty="0">
                <a:solidFill>
                  <a:srgbClr val="0000CC"/>
                </a:solidFill>
              </a:rPr>
              <a:t>Culture</a:t>
            </a:r>
          </a:p>
        </p:txBody>
      </p:sp>
      <p:sp>
        <p:nvSpPr>
          <p:cNvPr id="28686" name="Text Box 14"/>
          <p:cNvSpPr txBox="1">
            <a:spLocks noChangeArrowheads="1"/>
          </p:cNvSpPr>
          <p:nvPr/>
        </p:nvSpPr>
        <p:spPr bwMode="auto">
          <a:xfrm>
            <a:off x="228600" y="6338888"/>
            <a:ext cx="8686800" cy="3984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Based on the All-Quadrant, All-Level Integral Model of Ken Wilber </a:t>
            </a:r>
          </a:p>
        </p:txBody>
      </p:sp>
      <p:sp>
        <p:nvSpPr>
          <p:cNvPr id="28687" name="Text Box 15"/>
          <p:cNvSpPr txBox="1">
            <a:spLocks noChangeArrowheads="1"/>
          </p:cNvSpPr>
          <p:nvPr/>
        </p:nvSpPr>
        <p:spPr bwMode="auto">
          <a:xfrm>
            <a:off x="5257800" y="3581400"/>
            <a:ext cx="2438400" cy="581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3200" b="1" dirty="0">
                <a:solidFill>
                  <a:srgbClr val="CC0000"/>
                </a:solidFill>
              </a:rPr>
              <a:t>LEVERAGE</a:t>
            </a:r>
          </a:p>
        </p:txBody>
      </p:sp>
      <p:sp>
        <p:nvSpPr>
          <p:cNvPr id="28688" name="Text Box 16"/>
          <p:cNvSpPr txBox="1">
            <a:spLocks noChangeArrowheads="1"/>
          </p:cNvSpPr>
          <p:nvPr/>
        </p:nvSpPr>
        <p:spPr bwMode="auto">
          <a:xfrm>
            <a:off x="4343400" y="3595688"/>
            <a:ext cx="381000" cy="520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7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800" b="1" dirty="0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X</a:t>
            </a:r>
          </a:p>
        </p:txBody>
      </p:sp>
      <p:sp>
        <p:nvSpPr>
          <p:cNvPr id="28689" name="Text Box 17"/>
          <p:cNvSpPr txBox="1">
            <a:spLocks noChangeArrowheads="1"/>
          </p:cNvSpPr>
          <p:nvPr/>
        </p:nvSpPr>
        <p:spPr bwMode="auto">
          <a:xfrm>
            <a:off x="1115616" y="2802682"/>
            <a:ext cx="6705600" cy="19224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2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000" b="1" dirty="0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WHOLE</a:t>
            </a:r>
            <a:br>
              <a:rPr lang="en-US" sz="4000" b="1" dirty="0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40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40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40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4000" b="1" dirty="0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WEALTH</a:t>
            </a:r>
          </a:p>
        </p:txBody>
      </p:sp>
      <p:sp>
        <p:nvSpPr>
          <p:cNvPr id="28690" name="Line 18"/>
          <p:cNvSpPr>
            <a:spLocks noChangeShapeType="1"/>
          </p:cNvSpPr>
          <p:nvPr/>
        </p:nvSpPr>
        <p:spPr bwMode="auto">
          <a:xfrm>
            <a:off x="3352800" y="2708275"/>
            <a:ext cx="2362200" cy="1588"/>
          </a:xfrm>
          <a:prstGeom prst="line">
            <a:avLst/>
          </a:prstGeom>
          <a:noFill/>
          <a:ln w="63360">
            <a:solidFill>
              <a:srgbClr val="CC0000"/>
            </a:solidFill>
            <a:miter lim="800000"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ZA"/>
          </a:p>
        </p:txBody>
      </p:sp>
      <p:sp>
        <p:nvSpPr>
          <p:cNvPr id="28691" name="Line 19"/>
          <p:cNvSpPr>
            <a:spLocks noChangeShapeType="1"/>
          </p:cNvSpPr>
          <p:nvPr/>
        </p:nvSpPr>
        <p:spPr bwMode="auto">
          <a:xfrm flipV="1">
            <a:off x="5795963" y="2781300"/>
            <a:ext cx="0" cy="2016125"/>
          </a:xfrm>
          <a:prstGeom prst="line">
            <a:avLst/>
          </a:prstGeom>
          <a:noFill/>
          <a:ln w="63360">
            <a:solidFill>
              <a:srgbClr val="CC0000"/>
            </a:solidFill>
            <a:miter lim="800000"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ZA"/>
          </a:p>
        </p:txBody>
      </p:sp>
      <p:sp>
        <p:nvSpPr>
          <p:cNvPr id="28692" name="Line 20"/>
          <p:cNvSpPr>
            <a:spLocks noChangeShapeType="1"/>
          </p:cNvSpPr>
          <p:nvPr/>
        </p:nvSpPr>
        <p:spPr bwMode="auto">
          <a:xfrm>
            <a:off x="3348038" y="4868863"/>
            <a:ext cx="2357437" cy="1587"/>
          </a:xfrm>
          <a:prstGeom prst="line">
            <a:avLst/>
          </a:prstGeom>
          <a:noFill/>
          <a:ln w="63360">
            <a:solidFill>
              <a:srgbClr val="CC0000"/>
            </a:solidFill>
            <a:miter lim="800000"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ZA"/>
          </a:p>
        </p:txBody>
      </p:sp>
      <p:sp>
        <p:nvSpPr>
          <p:cNvPr id="28693" name="Line 21"/>
          <p:cNvSpPr>
            <a:spLocks noChangeShapeType="1"/>
          </p:cNvSpPr>
          <p:nvPr/>
        </p:nvSpPr>
        <p:spPr bwMode="auto">
          <a:xfrm flipV="1">
            <a:off x="3276600" y="2781300"/>
            <a:ext cx="6350" cy="1968500"/>
          </a:xfrm>
          <a:prstGeom prst="line">
            <a:avLst/>
          </a:prstGeom>
          <a:noFill/>
          <a:ln w="63360">
            <a:solidFill>
              <a:srgbClr val="CC0000"/>
            </a:solidFill>
            <a:miter lim="800000"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ZA"/>
          </a:p>
        </p:txBody>
      </p:sp>
      <p:sp>
        <p:nvSpPr>
          <p:cNvPr id="28694" name="Oval 22"/>
          <p:cNvSpPr>
            <a:spLocks noChangeArrowheads="1"/>
          </p:cNvSpPr>
          <p:nvPr/>
        </p:nvSpPr>
        <p:spPr bwMode="auto">
          <a:xfrm>
            <a:off x="2743200" y="2057400"/>
            <a:ext cx="3581400" cy="3429000"/>
          </a:xfrm>
          <a:prstGeom prst="ellipse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28695" name="Text Box 23"/>
          <p:cNvSpPr txBox="1">
            <a:spLocks noChangeArrowheads="1"/>
          </p:cNvSpPr>
          <p:nvPr/>
        </p:nvSpPr>
        <p:spPr bwMode="auto">
          <a:xfrm>
            <a:off x="3491880" y="2204864"/>
            <a:ext cx="23622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 dirty="0">
                <a:solidFill>
                  <a:srgbClr val="FFCC00"/>
                </a:solidFill>
              </a:rPr>
              <a:t>MEANINGFUL</a:t>
            </a:r>
          </a:p>
        </p:txBody>
      </p:sp>
      <p:sp>
        <p:nvSpPr>
          <p:cNvPr id="25" name="Text Box 23"/>
          <p:cNvSpPr txBox="1">
            <a:spLocks noChangeArrowheads="1"/>
          </p:cNvSpPr>
          <p:nvPr/>
        </p:nvSpPr>
        <p:spPr bwMode="auto">
          <a:xfrm>
            <a:off x="4082008" y="2176537"/>
            <a:ext cx="23622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 dirty="0" smtClean="0">
                <a:solidFill>
                  <a:srgbClr val="FFCC00"/>
                </a:solidFill>
              </a:rPr>
              <a:t>SOUL</a:t>
            </a:r>
            <a:endParaRPr lang="en-US" sz="2400" b="1" dirty="0">
              <a:solidFill>
                <a:srgbClr val="FFCC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8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28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1" grpId="0"/>
      <p:bldP spid="28687" grpId="0"/>
      <p:bldP spid="28688" grpId="0"/>
      <p:bldP spid="28689" grpId="0"/>
      <p:bldP spid="28694" grpId="0" animBg="1"/>
      <p:bldP spid="28695" grpId="0"/>
      <p:bldP spid="25" grpId="0"/>
      <p:bldP spid="25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Grp="1" noChangeArrowheads="1"/>
          </p:cNvSpPr>
          <p:nvPr>
            <p:ph type="title"/>
          </p:nvPr>
        </p:nvSpPr>
        <p:spPr>
          <a:xfrm>
            <a:off x="0" y="609600"/>
            <a:ext cx="9144000" cy="9144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8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FORMULA FOR TRANSFORMATION</a:t>
            </a:r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772816"/>
            <a:ext cx="8839200" cy="1739900"/>
          </a:xfrm>
          <a:ln/>
        </p:spPr>
        <p:txBody>
          <a:bodyPr/>
          <a:lstStyle/>
          <a:p>
            <a:pPr algn="ctr">
              <a:spcBef>
                <a:spcPts val="9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ZA" sz="4000" b="1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WEALTH</a:t>
            </a:r>
            <a:r>
              <a:rPr lang="en-ZA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=</a:t>
            </a:r>
            <a:r>
              <a:rPr lang="en-ZA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VALUE </a:t>
            </a:r>
            <a:r>
              <a:rPr lang="en-ZA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X</a:t>
            </a:r>
            <a:r>
              <a:rPr lang="en-ZA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LEVERAGE</a:t>
            </a:r>
            <a:r>
              <a:rPr lang="en-ZA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sz="36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-324544" y="2942115"/>
            <a:ext cx="9649072" cy="36134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600" b="1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INSPIRED </a:t>
            </a:r>
            <a:r>
              <a:rPr lang="en-ZA" sz="36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CAPITAL INDEX </a:t>
            </a:r>
            <a:r>
              <a:rPr lang="en-ZA" sz="3600" b="1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(ICI)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= 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</a:t>
            </a:r>
            <a:r>
              <a:rPr lang="en-ZA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INDEX </a:t>
            </a:r>
            <a:r>
              <a:rPr lang="en-ZA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(VI</a:t>
            </a:r>
            <a:r>
              <a:rPr lang="en-ZA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X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6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SYSTEMS INDEX (</a:t>
            </a:r>
            <a:r>
              <a:rPr lang="en-US" sz="36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</a:t>
            </a:r>
            <a:r>
              <a:rPr lang="en-US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</a:p>
          <a:p>
            <a:pPr>
              <a:spcBef>
                <a:spcPts val="2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sz="32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3" dur="5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8" dur="50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3" dur="500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8" dur="500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3" dur="500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AutoShape 1"/>
          <p:cNvSpPr>
            <a:spLocks noChangeArrowheads="1"/>
          </p:cNvSpPr>
          <p:nvPr/>
        </p:nvSpPr>
        <p:spPr bwMode="auto">
          <a:xfrm>
            <a:off x="3048000" y="2438400"/>
            <a:ext cx="3581400" cy="3276600"/>
          </a:xfrm>
          <a:prstGeom prst="homePlate">
            <a:avLst>
              <a:gd name="adj" fmla="val 27326"/>
            </a:avLst>
          </a:prstGeom>
          <a:solidFill>
            <a:srgbClr val="FF9900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09600"/>
            <a:ext cx="9144000" cy="9144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FORMULATING THE </a:t>
            </a: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INDEX</a:t>
            </a:r>
            <a:endParaRPr lang="en-ZA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762000" y="2438400"/>
            <a:ext cx="2286000" cy="3276600"/>
          </a:xfrm>
          <a:prstGeom prst="rect">
            <a:avLst/>
          </a:prstGeom>
          <a:solidFill>
            <a:srgbClr val="000080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30724" name="AutoShape 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5715000" y="2438400"/>
            <a:ext cx="3352800" cy="3276600"/>
          </a:xfrm>
          <a:prstGeom prst="chevron">
            <a:avLst>
              <a:gd name="adj" fmla="val 25581"/>
            </a:avLst>
          </a:prstGeom>
          <a:solidFill>
            <a:srgbClr val="0000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762000" y="2590800"/>
            <a:ext cx="2057400" cy="289015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341313" indent="-341313">
              <a:spcBef>
                <a:spcPts val="1250"/>
              </a:spcBef>
              <a:buClr>
                <a:srgbClr val="009999"/>
              </a:buClr>
              <a:buFont typeface="Times New Roman" pitchFamily="18" charset="0"/>
              <a:buAutoNum type="arabicPeriod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2000" b="1" dirty="0">
                <a:solidFill>
                  <a:srgbClr val="0099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linkClick r:id="rId4" action="ppaction://hlinksldjump"/>
              </a:rPr>
              <a:t>OPINIONS ON VALUES</a:t>
            </a:r>
            <a: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20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1313" indent="-341313" algn="ctr">
              <a:spcBef>
                <a:spcPts val="1250"/>
              </a:spcBef>
              <a:buClr>
                <a:srgbClr val="009999"/>
              </a:buClr>
              <a:buFont typeface="Times New Roman" pitchFamily="18" charset="0"/>
              <a:buAutoNum type="arabicPeriod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2000" b="1" dirty="0">
                <a:solidFill>
                  <a:srgbClr val="0099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linkClick r:id="rId5" action="ppaction://hlinksldjump"/>
              </a:rPr>
              <a:t>THEMATIC GROUPING</a:t>
            </a:r>
            <a: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20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1313" indent="-341313" algn="ctr">
              <a:spcBef>
                <a:spcPts val="1250"/>
              </a:spcBef>
              <a:buClr>
                <a:srgbClr val="009999"/>
              </a:buClr>
              <a:buFont typeface="Times New Roman" pitchFamily="18" charset="0"/>
              <a:buAutoNum type="arabicPeriod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2000" b="1" dirty="0">
                <a:solidFill>
                  <a:srgbClr val="0099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linkClick r:id="rId6" action="ppaction://hlinksldjump"/>
              </a:rPr>
              <a:t>ELECTIONS</a:t>
            </a:r>
            <a: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b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20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6477000" y="2590800"/>
            <a:ext cx="2971800" cy="3503139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342900" indent="-342900">
              <a:spcBef>
                <a:spcPts val="1250"/>
              </a:spcBef>
              <a:buClr>
                <a:srgbClr val="009999"/>
              </a:buClr>
              <a:buFont typeface="Times New Roman" pitchFamily="18" charset="0"/>
              <a:buAutoNum type="arabicPeriod" startAt="8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2000" b="1" dirty="0">
                <a:solidFill>
                  <a:srgbClr val="0099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linkClick r:id="rId7" action="ppaction://hlinksldjump"/>
              </a:rPr>
              <a:t>MEASURE FREQUENCY </a:t>
            </a:r>
            <a:br>
              <a:rPr lang="en-US" sz="2000" b="1" dirty="0">
                <a:solidFill>
                  <a:srgbClr val="0099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linkClick r:id="rId7" action="ppaction://hlinksldjump"/>
              </a:rPr>
            </a:br>
            <a:r>
              <a:rPr lang="en-US" sz="2000" b="1" dirty="0">
                <a:solidFill>
                  <a:srgbClr val="0099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linkClick r:id="rId7" action="ppaction://hlinksldjump"/>
              </a:rPr>
              <a:t>OF </a:t>
            </a:r>
            <a:br>
              <a:rPr lang="en-US" sz="2000" b="1" dirty="0">
                <a:solidFill>
                  <a:srgbClr val="0099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linkClick r:id="rId7" action="ppaction://hlinksldjump"/>
              </a:rPr>
            </a:br>
            <a:r>
              <a:rPr lang="en-US" sz="2000" b="1" dirty="0">
                <a:solidFill>
                  <a:srgbClr val="0099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linkClick r:id="rId7" action="ppaction://hlinksldjump"/>
              </a:rPr>
              <a:t>OCCURRENCE</a:t>
            </a:r>
            <a:endParaRPr lang="en-US" sz="2000" b="1" dirty="0">
              <a:solidFill>
                <a:srgbClr val="009999"/>
              </a:solidFill>
              <a:effectLst>
                <a:outerShdw blurRad="38100" dist="38100" dir="2700000" algn="tl">
                  <a:srgbClr val="C0C0C0"/>
                </a:outerShdw>
              </a:effectLst>
              <a:hlinkClick r:id="rId8" action="ppaction://hlinkfile"/>
            </a:endParaRPr>
          </a:p>
          <a:p>
            <a:pPr marL="342900" indent="-342900">
              <a:spcBef>
                <a:spcPts val="1250"/>
              </a:spcBef>
              <a:buClr>
                <a:srgbClr val="009999"/>
              </a:buClr>
              <a:buFont typeface="Times New Roman" pitchFamily="18" charset="0"/>
              <a:buAutoNum type="arabicPeriod" startAt="8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2000" b="1" dirty="0">
                <a:solidFill>
                  <a:srgbClr val="0099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linkClick r:id="rId9" action="ppaction://hlinksldjump"/>
              </a:rPr>
              <a:t>CALIBRATE ON</a:t>
            </a:r>
            <a:br>
              <a:rPr lang="en-US" sz="2000" b="1" dirty="0">
                <a:solidFill>
                  <a:srgbClr val="0099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linkClick r:id="rId9" action="ppaction://hlinksldjump"/>
              </a:rPr>
            </a:br>
            <a:r>
              <a:rPr lang="en-US" sz="2000" b="1" dirty="0">
                <a:solidFill>
                  <a:srgbClr val="0099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linkClick r:id="rId9" action="ppaction://hlinksldjump"/>
              </a:rPr>
              <a:t>TONE SCALE</a:t>
            </a:r>
            <a:endParaRPr lang="en-US" sz="2000" b="1" dirty="0">
              <a:solidFill>
                <a:srgbClr val="009999"/>
              </a:solidFill>
              <a:effectLst>
                <a:outerShdw blurRad="38100" dist="38100" dir="2700000" algn="tl">
                  <a:srgbClr val="C0C0C0"/>
                </a:outerShdw>
              </a:effectLst>
              <a:hlinkClick r:id="rId10" action="ppaction://hlinkfile"/>
            </a:endParaRPr>
          </a:p>
          <a:p>
            <a:pPr marL="342900" indent="-342900">
              <a:spcBef>
                <a:spcPts val="750"/>
              </a:spcBef>
              <a:buClrTx/>
              <a:buSzTx/>
              <a:buFontTx/>
              <a:buNone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2000" b="1" dirty="0">
                <a:solidFill>
                  <a:srgbClr val="0099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10.</a:t>
            </a:r>
            <a: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000" b="1" dirty="0">
                <a:solidFill>
                  <a:srgbClr val="0099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linkClick r:id="rId11" action="ppaction://hlinksldjump"/>
              </a:rPr>
              <a:t>CALCULATE </a:t>
            </a:r>
            <a:br>
              <a:rPr lang="en-US" sz="2000" b="1" dirty="0">
                <a:solidFill>
                  <a:srgbClr val="0099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linkClick r:id="rId11" action="ppaction://hlinksldjump"/>
              </a:rPr>
            </a:br>
            <a: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linkClick r:id="rId11" action="ppaction://hlinksldjump"/>
              </a:rPr>
              <a:t> </a:t>
            </a:r>
            <a:r>
              <a:rPr lang="en-US" sz="2000" b="1" dirty="0">
                <a:solidFill>
                  <a:srgbClr val="0099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linkClick r:id="rId11" action="ppaction://hlinksldjump"/>
              </a:rPr>
              <a:t>FORMULA </a:t>
            </a:r>
            <a:br>
              <a:rPr lang="en-US" sz="2000" b="1" dirty="0">
                <a:solidFill>
                  <a:srgbClr val="0099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linkClick r:id="rId11" action="ppaction://hlinksldjump"/>
              </a:rPr>
            </a:br>
            <a: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linkClick r:id="rId11" action="ppaction://hlinksldjump"/>
              </a:rPr>
              <a:t> </a:t>
            </a:r>
            <a:r>
              <a:rPr lang="en-US" sz="2000" b="1" dirty="0">
                <a:solidFill>
                  <a:srgbClr val="0099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linkClick r:id="rId11" action="ppaction://hlinksldjump"/>
              </a:rPr>
              <a:t>VALUE</a:t>
            </a:r>
            <a:r>
              <a:rPr lang="en-US" sz="12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12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2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12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12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457200" y="167640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SURVEYING</a:t>
            </a:r>
          </a:p>
        </p:txBody>
      </p:sp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5638800" y="167640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MEASUREMENT</a:t>
            </a:r>
          </a:p>
        </p:txBody>
      </p:sp>
      <p:sp>
        <p:nvSpPr>
          <p:cNvPr id="30729" name="Text Box 9"/>
          <p:cNvSpPr txBox="1">
            <a:spLocks noChangeArrowheads="1"/>
          </p:cNvSpPr>
          <p:nvPr/>
        </p:nvSpPr>
        <p:spPr bwMode="auto">
          <a:xfrm>
            <a:off x="2667000" y="167640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FORMULATION</a:t>
            </a:r>
            <a:r>
              <a:rPr lang="en-US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30730" name="Text Box 10"/>
          <p:cNvSpPr txBox="1">
            <a:spLocks noChangeArrowheads="1"/>
          </p:cNvSpPr>
          <p:nvPr/>
        </p:nvSpPr>
        <p:spPr bwMode="auto">
          <a:xfrm>
            <a:off x="3124200" y="2590800"/>
            <a:ext cx="3276600" cy="336464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342900" indent="-342900">
              <a:spcBef>
                <a:spcPts val="1250"/>
              </a:spcBef>
              <a:buClr>
                <a:srgbClr val="009999"/>
              </a:buClr>
              <a:buFont typeface="Times New Roman" pitchFamily="18" charset="0"/>
              <a:buAutoNum type="arabicPeriod" startAt="4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2000" b="1" dirty="0">
                <a:solidFill>
                  <a:srgbClr val="0099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linkClick r:id="rId12" action="ppaction://hlinksldjump"/>
              </a:rPr>
              <a:t>TOP 10 VALUES</a:t>
            </a:r>
            <a: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20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2900" indent="-342900">
              <a:spcBef>
                <a:spcPts val="1250"/>
              </a:spcBef>
              <a:buClr>
                <a:srgbClr val="009999"/>
              </a:buClr>
              <a:buFont typeface="Times New Roman" pitchFamily="18" charset="0"/>
              <a:buAutoNum type="arabicPeriod" startAt="4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2000" b="1" dirty="0">
                <a:solidFill>
                  <a:srgbClr val="0099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linkClick r:id="rId13" action="ppaction://hlinksldjump"/>
              </a:rPr>
              <a:t>MATHEMATICAL FORMULA </a:t>
            </a:r>
            <a: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20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2900" indent="-342900">
              <a:spcBef>
                <a:spcPts val="1250"/>
              </a:spcBef>
              <a:buClr>
                <a:srgbClr val="009999"/>
              </a:buClr>
              <a:buFont typeface="Times New Roman" pitchFamily="18" charset="0"/>
              <a:buAutoNum type="arabicPeriod" startAt="4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2000" b="1" dirty="0">
                <a:solidFill>
                  <a:srgbClr val="0099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linkClick r:id="rId14" action="ppaction://hlinksldjump"/>
              </a:rPr>
              <a:t>VISUAL EXPRESSION</a:t>
            </a:r>
            <a: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20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2900" indent="-342900">
              <a:spcBef>
                <a:spcPts val="1250"/>
              </a:spcBef>
              <a:buClr>
                <a:srgbClr val="009999"/>
              </a:buClr>
              <a:buFont typeface="Times New Roman" pitchFamily="18" charset="0"/>
              <a:buAutoNum type="arabicPeriod" startAt="4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2000" b="1" dirty="0">
                <a:solidFill>
                  <a:srgbClr val="0099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linkClick r:id="rId15" action="ppaction://hlinksldjump"/>
              </a:rPr>
              <a:t>VISION FORMULA</a:t>
            </a:r>
            <a: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20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0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07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07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8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3" dur="5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6" dur="500"/>
                                        <p:tgtEl>
                                          <p:spTgt spid="30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30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0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0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30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61" dur="5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66" dur="5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9" presetClass="entr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69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30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7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500"/>
                                        <p:tgtEl>
                                          <p:spTgt spid="307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89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1" grpId="0" animBg="1"/>
      <p:bldP spid="30723" grpId="0" animBg="1"/>
      <p:bldP spid="3072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Grp="1" noChangeArrowheads="1"/>
          </p:cNvSpPr>
          <p:nvPr>
            <p:ph type="title"/>
          </p:nvPr>
        </p:nvSpPr>
        <p:spPr>
          <a:xfrm>
            <a:off x="107504" y="457200"/>
            <a:ext cx="8686800" cy="1099592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MEASURING THE </a:t>
            </a: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INDEX</a:t>
            </a:r>
            <a:endParaRPr lang="en-ZA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17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39552" y="1700808"/>
            <a:ext cx="8291264" cy="4514874"/>
          </a:xfrm>
          <a:ln/>
        </p:spPr>
        <p:txBody>
          <a:bodyPr/>
          <a:lstStyle/>
          <a:p>
            <a: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Step 1 – Survey</a:t>
            </a:r>
            <a:b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sz="3200" b="1" u="sng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ZA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Ask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all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employees what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they think the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30 most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prominent values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being expressed in the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organisation are</a:t>
            </a:r>
            <a:r>
              <a:rPr lang="en-ZA" sz="3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pic>
        <p:nvPicPr>
          <p:cNvPr id="96258" name="Picture 2" descr="http://albanylawtech.files.wordpress.com/2010/05/survey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4090763"/>
            <a:ext cx="3689648" cy="276723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Grp="1" noChangeArrowheads="1"/>
          </p:cNvSpPr>
          <p:nvPr>
            <p:ph type="title"/>
          </p:nvPr>
        </p:nvSpPr>
        <p:spPr>
          <a:xfrm>
            <a:off x="107504" y="457200"/>
            <a:ext cx="8686800" cy="11716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MEASURING </a:t>
            </a:r>
            <a:r>
              <a:rPr lang="en-ZA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</a:t>
            </a: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INDEX</a:t>
            </a:r>
            <a:endParaRPr lang="en-ZA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27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229600" cy="4525963"/>
          </a:xfrm>
          <a:ln/>
        </p:spPr>
        <p:txBody>
          <a:bodyPr/>
          <a:lstStyle/>
          <a:p>
            <a: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Step 2 – Thematic Grouping</a:t>
            </a:r>
            <a:r>
              <a:rPr lang="en-ZA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b="1" u="sng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common themes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from the survey results are extracted to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create a list of all the values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employees feel are being expressed in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organisation</a:t>
            </a:r>
          </a:p>
        </p:txBody>
      </p:sp>
      <p:pic>
        <p:nvPicPr>
          <p:cNvPr id="94210" name="Picture 2" descr="http://www.rivendellcoaching.com/resources/values%20lis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9047" y="0"/>
            <a:ext cx="5317249" cy="688114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4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Grp="1" noChangeArrowheads="1"/>
          </p:cNvSpPr>
          <p:nvPr>
            <p:ph type="title"/>
          </p:nvPr>
        </p:nvSpPr>
        <p:spPr>
          <a:xfrm>
            <a:off x="107504" y="457200"/>
            <a:ext cx="8686800" cy="11716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MEASURING THE </a:t>
            </a: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INDEX</a:t>
            </a:r>
            <a:endParaRPr lang="en-ZA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37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3528" y="1737320"/>
            <a:ext cx="8686800" cy="4572000"/>
          </a:xfrm>
          <a:ln/>
        </p:spPr>
        <p:txBody>
          <a:bodyPr/>
          <a:lstStyle/>
          <a:p>
            <a:pPr marL="608013" indent="-608013"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Step 3 – Election of Top 15 Values</a:t>
            </a:r>
            <a:b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sz="3200" b="1" u="sng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8013" indent="-608013">
              <a:buClr>
                <a:srgbClr val="000066"/>
              </a:buClr>
              <a:buFont typeface="Times New Roman" pitchFamily="18" charset="0"/>
              <a:buAutoNum type="arabicPeriod"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Election by all employees of the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15 values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they feel are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most prominently felt and acted out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 the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organisation</a:t>
            </a:r>
          </a:p>
          <a:p>
            <a:pPr marL="608013" indent="-608013">
              <a:buClr>
                <a:srgbClr val="000066"/>
              </a:buClr>
              <a:buFont typeface="Times New Roman" pitchFamily="18" charset="0"/>
              <a:buAutoNum type="arabicPeriod"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list of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top 15 organisational values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is compiled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33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Grp="1" noChangeArrowheads="1"/>
          </p:cNvSpPr>
          <p:nvPr>
            <p:ph type="title"/>
          </p:nvPr>
        </p:nvSpPr>
        <p:spPr>
          <a:xfrm>
            <a:off x="251520" y="457200"/>
            <a:ext cx="8507288" cy="11716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MEASURING THE </a:t>
            </a: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INDEX</a:t>
            </a:r>
            <a:endParaRPr lang="en-ZA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48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512" y="1628800"/>
            <a:ext cx="8812088" cy="4471392"/>
          </a:xfrm>
          <a:ln/>
        </p:spPr>
        <p:txBody>
          <a:bodyPr/>
          <a:lstStyle/>
          <a:p>
            <a: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ZA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Step 4 – Second Election </a:t>
            </a:r>
            <a:r>
              <a:rPr lang="en-ZA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&amp; Top 10 Ranking </a:t>
            </a:r>
            <a:r>
              <a:rPr lang="en-ZA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b="1" u="sng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All employees and </a:t>
            </a:r>
            <a:r>
              <a:rPr lang="en-ZA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important </a:t>
            </a: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customers, suppliers and partners select </a:t>
            </a:r>
            <a:r>
              <a:rPr lang="en-ZA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</a:t>
            </a:r>
            <a:r>
              <a:rPr lang="en-ZA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10 most important values</a:t>
            </a: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leading to </a:t>
            </a:r>
            <a:r>
              <a:rPr lang="en-ZA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</a:t>
            </a: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organisation’s success or </a:t>
            </a:r>
            <a:r>
              <a:rPr lang="en-ZA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failure and </a:t>
            </a:r>
            <a:r>
              <a:rPr lang="en-ZA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rank </a:t>
            </a: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them from 1 </a:t>
            </a:r>
            <a:r>
              <a:rPr lang="en-ZA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10</a:t>
            </a:r>
            <a:endParaRPr lang="en-ZA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90114" name="Picture 2" descr="http://2.bp.blogspot.com/_-UXWoyCk8qE/TQHAyYyZO0I/AAAAAAAAAm4/aZyR4tKy7Kg/s400/top10lis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1107066" flipH="1" flipV="1">
            <a:off x="5360337" y="4845975"/>
            <a:ext cx="2783077" cy="16547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0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Grp="1" noChangeArrowheads="1"/>
          </p:cNvSpPr>
          <p:nvPr>
            <p:ph type="title"/>
          </p:nvPr>
        </p:nvSpPr>
        <p:spPr>
          <a:xfrm>
            <a:off x="107504" y="457200"/>
            <a:ext cx="8686800" cy="11716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MEASURING THE </a:t>
            </a: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INDEX</a:t>
            </a:r>
            <a:endParaRPr lang="en-ZA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58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4800" y="1600200"/>
            <a:ext cx="8229600" cy="4525963"/>
          </a:xfrm>
          <a:ln/>
        </p:spPr>
        <p:txBody>
          <a:bodyPr/>
          <a:lstStyle/>
          <a:p>
            <a:pPr>
              <a:lnSpc>
                <a:spcPct val="90000"/>
              </a:lnSpc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ZA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Step 5 – Formulating the Cultural DNA</a:t>
            </a:r>
            <a:br>
              <a:rPr lang="en-ZA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b="1" u="sng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 mathematical formula with the </a:t>
            </a:r>
            <a: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10 top organisational values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with log weightings 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show 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</a:t>
            </a:r>
            <a: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relative importance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of each 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 is created, 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e.g.</a:t>
            </a:r>
            <a:b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sz="28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  <a:spcBef>
                <a:spcPts val="6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n-ZA" sz="28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Integrity</a:t>
            </a:r>
            <a:r>
              <a:rPr lang="en-ZA" sz="2800" b="1" baseline="30000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+ </a:t>
            </a:r>
            <a:r>
              <a:rPr lang="en-ZA" sz="28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Enthusiasm</a:t>
            </a:r>
            <a:r>
              <a:rPr lang="en-ZA" sz="2800" b="1" baseline="30000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+ </a:t>
            </a:r>
            <a:r>
              <a:rPr lang="en-ZA" sz="28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Customer Care</a:t>
            </a:r>
            <a:r>
              <a:rPr lang="en-ZA" sz="2800" b="1" baseline="30000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+</a:t>
            </a:r>
            <a:b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28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Diligence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+ </a:t>
            </a:r>
            <a:r>
              <a:rPr lang="en-GB" sz="28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√</a:t>
            </a:r>
            <a:r>
              <a:rPr lang="en-ZA" sz="28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Innovation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+ </a:t>
            </a:r>
            <a:r>
              <a:rPr lang="en-ZA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Fear of Failure</a:t>
            </a:r>
            <a:r>
              <a:rPr lang="en-ZA" sz="2800" b="1" baseline="30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3</a:t>
            </a:r>
            <a:r>
              <a:rPr lang="en-ZA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+</a:t>
            </a:r>
            <a:b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</a:t>
            </a:r>
            <a:r>
              <a:rPr lang="en-ZA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Laziness &amp; Complacency)</a:t>
            </a:r>
            <a:r>
              <a:rPr lang="en-ZA" sz="2800" b="1" baseline="30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+ </a:t>
            </a:r>
            <a:r>
              <a:rPr lang="en-ZA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Stress</a:t>
            </a:r>
            <a:r>
              <a:rPr lang="en-ZA" sz="2800" b="1" baseline="30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+ </a:t>
            </a:r>
            <a:b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Bureaucracy 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+ </a:t>
            </a:r>
            <a:r>
              <a:rPr lang="en-ZA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Excessive Focus on Profit</a:t>
            </a:r>
            <a:endParaRPr lang="en-ZA" sz="28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Grp="1" noChangeArrowheads="1"/>
          </p:cNvSpPr>
          <p:nvPr>
            <p:ph type="title"/>
          </p:nvPr>
        </p:nvSpPr>
        <p:spPr>
          <a:xfrm>
            <a:off x="179512" y="457200"/>
            <a:ext cx="8686800" cy="1243608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MEASURING THE VALUES INDEX</a:t>
            </a:r>
            <a:endParaRPr lang="en-ZA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68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81000" y="1779165"/>
            <a:ext cx="8686800" cy="4602163"/>
          </a:xfrm>
          <a:ln/>
        </p:spPr>
        <p:txBody>
          <a:bodyPr/>
          <a:lstStyle/>
          <a:p>
            <a: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Step 6 – Symbolic Formula Expression</a:t>
            </a:r>
            <a:b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best ideas from employees for expressing the values in the formula as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images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are used to create a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visual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intuitive language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that helps people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connect emotionally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with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</a:t>
            </a:r>
            <a:endParaRPr lang="en-ZA" sz="32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86018" name="Picture 2" descr="http://www.laconicsoftware.com/heart-on-fire-screensaver/screenshots/heart-on-fire-screensaver-main-vie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14375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6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Grp="1" noChangeArrowheads="1"/>
          </p:cNvSpPr>
          <p:nvPr>
            <p:ph type="title"/>
          </p:nvPr>
        </p:nvSpPr>
        <p:spPr>
          <a:xfrm>
            <a:off x="179512" y="533400"/>
            <a:ext cx="8507288" cy="1167408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MEASURING THE </a:t>
            </a: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INDEX</a:t>
            </a:r>
            <a:endParaRPr lang="en-ZA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78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49696" y="1905000"/>
            <a:ext cx="8686800" cy="4724400"/>
          </a:xfrm>
          <a:ln/>
        </p:spPr>
        <p:txBody>
          <a:bodyPr/>
          <a:lstStyle/>
          <a:p>
            <a: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How do you feel when you read the word</a:t>
            </a:r>
          </a:p>
          <a:p>
            <a: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b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</a:t>
            </a:r>
            <a:r>
              <a:rPr lang="en-ZA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‘Integrity’ </a:t>
            </a: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as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opposed to seeing…</a:t>
            </a:r>
            <a: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sz="3200" b="1" u="sng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</a:p>
        </p:txBody>
      </p:sp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68560" y="0"/>
            <a:ext cx="10439400" cy="69453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0" dur="500"/>
                                        <p:tgtEl>
                                          <p:spTgt spid="378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5" dur="500"/>
                                        <p:tgtEl>
                                          <p:spTgt spid="378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0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Grp="1" noChangeArrowheads="1"/>
          </p:cNvSpPr>
          <p:nvPr>
            <p:ph type="title"/>
          </p:nvPr>
        </p:nvSpPr>
        <p:spPr>
          <a:xfrm>
            <a:off x="241176" y="533400"/>
            <a:ext cx="8507288" cy="1167408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MEASURING THE </a:t>
            </a: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INDEX</a:t>
            </a:r>
            <a:endParaRPr lang="en-ZA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89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3528" y="1905000"/>
            <a:ext cx="8686800" cy="4724400"/>
          </a:xfrm>
          <a:ln/>
        </p:spPr>
        <p:txBody>
          <a:bodyPr/>
          <a:lstStyle/>
          <a:p>
            <a: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How do you feel when you read the words</a:t>
            </a:r>
          </a:p>
          <a:p>
            <a: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b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</a:t>
            </a:r>
            <a:r>
              <a:rPr lang="en-ZA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‘Laziness &amp; Complacency’ </a:t>
            </a: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as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opposed to seeing…</a:t>
            </a:r>
            <a: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sz="3200" b="1" u="sng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</a:p>
        </p:txBody>
      </p:sp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72600" cy="7953375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38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0" dur="500"/>
                                        <p:tgtEl>
                                          <p:spTgt spid="389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5" dur="500"/>
                                        <p:tgtEl>
                                          <p:spTgt spid="389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0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>
            <a:spLocks noGrp="1" noChangeArrowheads="1"/>
          </p:cNvSpPr>
          <p:nvPr>
            <p:ph type="title"/>
          </p:nvPr>
        </p:nvSpPr>
        <p:spPr>
          <a:xfrm>
            <a:off x="179512" y="457200"/>
            <a:ext cx="8686800" cy="1315616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MEASURING THE </a:t>
            </a: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INDEX</a:t>
            </a:r>
            <a:endParaRPr lang="en-ZA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99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382000" cy="4678363"/>
          </a:xfrm>
          <a:ln/>
        </p:spPr>
        <p:txBody>
          <a:bodyPr/>
          <a:lstStyle/>
          <a:p>
            <a:pPr>
              <a:spcBef>
                <a:spcPts val="4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Step 6 – Symbolic </a:t>
            </a:r>
            <a:r>
              <a:rPr lang="en-ZA" sz="3200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Formula </a:t>
            </a:r>
            <a: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Expression </a:t>
            </a:r>
            <a:b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16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16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sz="1600" b="1" u="sng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86200" y="3124200"/>
            <a:ext cx="806450" cy="892175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</p:pic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30813" y="3200400"/>
            <a:ext cx="1169987" cy="768350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</p:pic>
      <p:pic>
        <p:nvPicPr>
          <p:cNvPr id="3994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800600"/>
            <a:ext cx="1219200" cy="955675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</p:pic>
      <p:pic>
        <p:nvPicPr>
          <p:cNvPr id="39942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15200" y="2895600"/>
            <a:ext cx="1084263" cy="1143000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</p:pic>
      <p:pic>
        <p:nvPicPr>
          <p:cNvPr id="39943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6000" y="3124200"/>
            <a:ext cx="1143000" cy="887413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</p:pic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1752600" y="2743200"/>
            <a:ext cx="304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3</a:t>
            </a:r>
          </a:p>
        </p:txBody>
      </p:sp>
      <p:sp>
        <p:nvSpPr>
          <p:cNvPr id="39945" name="Text Box 9"/>
          <p:cNvSpPr txBox="1">
            <a:spLocks noChangeArrowheads="1"/>
          </p:cNvSpPr>
          <p:nvPr/>
        </p:nvSpPr>
        <p:spPr bwMode="auto">
          <a:xfrm>
            <a:off x="3429000" y="2743200"/>
            <a:ext cx="304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2</a:t>
            </a:r>
          </a:p>
        </p:txBody>
      </p:sp>
      <p:sp>
        <p:nvSpPr>
          <p:cNvPr id="39946" name="Text Box 10"/>
          <p:cNvSpPr txBox="1">
            <a:spLocks noChangeArrowheads="1"/>
          </p:cNvSpPr>
          <p:nvPr/>
        </p:nvSpPr>
        <p:spPr bwMode="auto">
          <a:xfrm>
            <a:off x="4648200" y="2743200"/>
            <a:ext cx="304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2</a:t>
            </a:r>
          </a:p>
        </p:txBody>
      </p:sp>
      <p:sp>
        <p:nvSpPr>
          <p:cNvPr id="39947" name="Text Box 11"/>
          <p:cNvSpPr txBox="1">
            <a:spLocks noChangeArrowheads="1"/>
          </p:cNvSpPr>
          <p:nvPr/>
        </p:nvSpPr>
        <p:spPr bwMode="auto">
          <a:xfrm>
            <a:off x="6858000" y="3200400"/>
            <a:ext cx="533400" cy="581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1">
                <a:solidFill>
                  <a:srgbClr val="000066"/>
                </a:solidFill>
              </a:rPr>
              <a:t>√</a:t>
            </a:r>
          </a:p>
        </p:txBody>
      </p:sp>
      <p:sp>
        <p:nvSpPr>
          <p:cNvPr id="39948" name="Text Box 12"/>
          <p:cNvSpPr txBox="1">
            <a:spLocks noChangeArrowheads="1"/>
          </p:cNvSpPr>
          <p:nvPr/>
        </p:nvSpPr>
        <p:spPr bwMode="auto">
          <a:xfrm>
            <a:off x="1828800" y="3352800"/>
            <a:ext cx="3810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+</a:t>
            </a:r>
          </a:p>
        </p:txBody>
      </p:sp>
      <p:sp>
        <p:nvSpPr>
          <p:cNvPr id="39949" name="Text Box 13"/>
          <p:cNvSpPr txBox="1">
            <a:spLocks noChangeArrowheads="1"/>
          </p:cNvSpPr>
          <p:nvPr/>
        </p:nvSpPr>
        <p:spPr bwMode="auto">
          <a:xfrm>
            <a:off x="3429000" y="3352800"/>
            <a:ext cx="3810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+</a:t>
            </a:r>
          </a:p>
        </p:txBody>
      </p:sp>
      <p:sp>
        <p:nvSpPr>
          <p:cNvPr id="39950" name="Text Box 14"/>
          <p:cNvSpPr txBox="1">
            <a:spLocks noChangeArrowheads="1"/>
          </p:cNvSpPr>
          <p:nvPr/>
        </p:nvSpPr>
        <p:spPr bwMode="auto">
          <a:xfrm>
            <a:off x="6553200" y="3352800"/>
            <a:ext cx="3810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+</a:t>
            </a:r>
          </a:p>
        </p:txBody>
      </p:sp>
      <p:sp>
        <p:nvSpPr>
          <p:cNvPr id="39951" name="Text Box 15"/>
          <p:cNvSpPr txBox="1">
            <a:spLocks noChangeArrowheads="1"/>
          </p:cNvSpPr>
          <p:nvPr/>
        </p:nvSpPr>
        <p:spPr bwMode="auto">
          <a:xfrm>
            <a:off x="4724400" y="3352800"/>
            <a:ext cx="3810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+</a:t>
            </a:r>
          </a:p>
        </p:txBody>
      </p:sp>
      <p:sp>
        <p:nvSpPr>
          <p:cNvPr id="39952" name="Text Box 16"/>
          <p:cNvSpPr txBox="1">
            <a:spLocks noChangeArrowheads="1"/>
          </p:cNvSpPr>
          <p:nvPr/>
        </p:nvSpPr>
        <p:spPr bwMode="auto">
          <a:xfrm>
            <a:off x="228600" y="5029200"/>
            <a:ext cx="3810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+</a:t>
            </a:r>
          </a:p>
        </p:txBody>
      </p:sp>
      <p:sp>
        <p:nvSpPr>
          <p:cNvPr id="39953" name="Text Box 17"/>
          <p:cNvSpPr txBox="1">
            <a:spLocks noChangeArrowheads="1"/>
          </p:cNvSpPr>
          <p:nvPr/>
        </p:nvSpPr>
        <p:spPr bwMode="auto">
          <a:xfrm>
            <a:off x="1752600" y="5029200"/>
            <a:ext cx="3810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+</a:t>
            </a:r>
          </a:p>
        </p:txBody>
      </p:sp>
      <p:sp>
        <p:nvSpPr>
          <p:cNvPr id="39954" name="Text Box 18"/>
          <p:cNvSpPr txBox="1">
            <a:spLocks noChangeArrowheads="1"/>
          </p:cNvSpPr>
          <p:nvPr/>
        </p:nvSpPr>
        <p:spPr bwMode="auto">
          <a:xfrm>
            <a:off x="6934200" y="5029200"/>
            <a:ext cx="3810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+</a:t>
            </a:r>
          </a:p>
        </p:txBody>
      </p:sp>
      <p:pic>
        <p:nvPicPr>
          <p:cNvPr id="39955" name="Picture 1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620000" y="4648200"/>
            <a:ext cx="814388" cy="1219200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</p:pic>
      <p:pic>
        <p:nvPicPr>
          <p:cNvPr id="39956" name="Picture 2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09800" y="4672013"/>
            <a:ext cx="1295400" cy="1098550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</p:pic>
      <p:pic>
        <p:nvPicPr>
          <p:cNvPr id="39957" name="Picture 2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62000" y="4572000"/>
            <a:ext cx="942975" cy="1257300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</p:pic>
      <p:pic>
        <p:nvPicPr>
          <p:cNvPr id="39958" name="Picture 2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962400" y="4800600"/>
            <a:ext cx="1295400" cy="833438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</p:pic>
      <p:sp>
        <p:nvSpPr>
          <p:cNvPr id="39959" name="Text Box 23"/>
          <p:cNvSpPr txBox="1">
            <a:spLocks noChangeArrowheads="1"/>
          </p:cNvSpPr>
          <p:nvPr/>
        </p:nvSpPr>
        <p:spPr bwMode="auto">
          <a:xfrm>
            <a:off x="1676400" y="4191000"/>
            <a:ext cx="304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3</a:t>
            </a:r>
          </a:p>
        </p:txBody>
      </p:sp>
      <p:sp>
        <p:nvSpPr>
          <p:cNvPr id="39960" name="Text Box 24"/>
          <p:cNvSpPr txBox="1">
            <a:spLocks noChangeArrowheads="1"/>
          </p:cNvSpPr>
          <p:nvPr/>
        </p:nvSpPr>
        <p:spPr bwMode="auto">
          <a:xfrm>
            <a:off x="3505200" y="5029200"/>
            <a:ext cx="3810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+</a:t>
            </a:r>
          </a:p>
        </p:txBody>
      </p:sp>
      <p:sp>
        <p:nvSpPr>
          <p:cNvPr id="39961" name="Text Box 25"/>
          <p:cNvSpPr txBox="1">
            <a:spLocks noChangeArrowheads="1"/>
          </p:cNvSpPr>
          <p:nvPr/>
        </p:nvSpPr>
        <p:spPr bwMode="auto">
          <a:xfrm>
            <a:off x="3429000" y="4267200"/>
            <a:ext cx="304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2</a:t>
            </a:r>
          </a:p>
        </p:txBody>
      </p:sp>
      <p:sp>
        <p:nvSpPr>
          <p:cNvPr id="39962" name="Text Box 26"/>
          <p:cNvSpPr txBox="1">
            <a:spLocks noChangeArrowheads="1"/>
          </p:cNvSpPr>
          <p:nvPr/>
        </p:nvSpPr>
        <p:spPr bwMode="auto">
          <a:xfrm>
            <a:off x="5181600" y="4419600"/>
            <a:ext cx="304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2</a:t>
            </a:r>
          </a:p>
        </p:txBody>
      </p:sp>
      <p:sp>
        <p:nvSpPr>
          <p:cNvPr id="39963" name="Text Box 27"/>
          <p:cNvSpPr txBox="1">
            <a:spLocks noChangeArrowheads="1"/>
          </p:cNvSpPr>
          <p:nvPr/>
        </p:nvSpPr>
        <p:spPr bwMode="auto">
          <a:xfrm>
            <a:off x="5257800" y="5029200"/>
            <a:ext cx="3810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+</a:t>
            </a:r>
          </a:p>
        </p:txBody>
      </p:sp>
      <p:pic>
        <p:nvPicPr>
          <p:cNvPr id="39964" name="Picture 28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57200" y="3124200"/>
            <a:ext cx="1295400" cy="860425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</p:pic>
      <p:sp>
        <p:nvSpPr>
          <p:cNvPr id="39965" name="Text Box 29"/>
          <p:cNvSpPr txBox="1">
            <a:spLocks noChangeArrowheads="1"/>
          </p:cNvSpPr>
          <p:nvPr/>
        </p:nvSpPr>
        <p:spPr bwMode="auto">
          <a:xfrm>
            <a:off x="609600" y="4038600"/>
            <a:ext cx="121920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66"/>
                </a:solidFill>
              </a:rPr>
              <a:t>Integrity</a:t>
            </a:r>
          </a:p>
        </p:txBody>
      </p:sp>
      <p:sp>
        <p:nvSpPr>
          <p:cNvPr id="39966" name="Text Box 30"/>
          <p:cNvSpPr txBox="1">
            <a:spLocks noChangeArrowheads="1"/>
          </p:cNvSpPr>
          <p:nvPr/>
        </p:nvSpPr>
        <p:spPr bwMode="auto">
          <a:xfrm>
            <a:off x="2209800" y="4038600"/>
            <a:ext cx="167640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66"/>
                </a:solidFill>
              </a:rPr>
              <a:t>Enthusiasm</a:t>
            </a:r>
          </a:p>
        </p:txBody>
      </p:sp>
      <p:sp>
        <p:nvSpPr>
          <p:cNvPr id="39967" name="Text Box 31"/>
          <p:cNvSpPr txBox="1">
            <a:spLocks noChangeArrowheads="1"/>
          </p:cNvSpPr>
          <p:nvPr/>
        </p:nvSpPr>
        <p:spPr bwMode="auto">
          <a:xfrm>
            <a:off x="5257800" y="4114800"/>
            <a:ext cx="121920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66"/>
                </a:solidFill>
              </a:rPr>
              <a:t>Diligence</a:t>
            </a:r>
          </a:p>
        </p:txBody>
      </p:sp>
      <p:sp>
        <p:nvSpPr>
          <p:cNvPr id="39968" name="Text Box 32"/>
          <p:cNvSpPr txBox="1">
            <a:spLocks noChangeArrowheads="1"/>
          </p:cNvSpPr>
          <p:nvPr/>
        </p:nvSpPr>
        <p:spPr bwMode="auto">
          <a:xfrm>
            <a:off x="3505200" y="4052888"/>
            <a:ext cx="1524000" cy="581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66"/>
                </a:solidFill>
              </a:rPr>
              <a:t>Customer Service</a:t>
            </a:r>
          </a:p>
        </p:txBody>
      </p:sp>
      <p:sp>
        <p:nvSpPr>
          <p:cNvPr id="39969" name="Text Box 33"/>
          <p:cNvSpPr txBox="1">
            <a:spLocks noChangeArrowheads="1"/>
          </p:cNvSpPr>
          <p:nvPr/>
        </p:nvSpPr>
        <p:spPr bwMode="auto">
          <a:xfrm>
            <a:off x="457200" y="5835650"/>
            <a:ext cx="198120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66"/>
                </a:solidFill>
              </a:rPr>
              <a:t>Fear of Failure</a:t>
            </a:r>
          </a:p>
        </p:txBody>
      </p:sp>
      <p:sp>
        <p:nvSpPr>
          <p:cNvPr id="39970" name="Text Box 34"/>
          <p:cNvSpPr txBox="1">
            <a:spLocks noChangeArrowheads="1"/>
          </p:cNvSpPr>
          <p:nvPr/>
        </p:nvSpPr>
        <p:spPr bwMode="auto">
          <a:xfrm>
            <a:off x="7315200" y="4114800"/>
            <a:ext cx="121920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66"/>
                </a:solidFill>
              </a:rPr>
              <a:t>Innovation</a:t>
            </a:r>
          </a:p>
        </p:txBody>
      </p:sp>
      <p:sp>
        <p:nvSpPr>
          <p:cNvPr id="39971" name="Text Box 35"/>
          <p:cNvSpPr txBox="1">
            <a:spLocks noChangeArrowheads="1"/>
          </p:cNvSpPr>
          <p:nvPr/>
        </p:nvSpPr>
        <p:spPr bwMode="auto">
          <a:xfrm>
            <a:off x="4267200" y="5791200"/>
            <a:ext cx="121920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66"/>
                </a:solidFill>
              </a:rPr>
              <a:t>Stress</a:t>
            </a:r>
          </a:p>
        </p:txBody>
      </p:sp>
      <p:sp>
        <p:nvSpPr>
          <p:cNvPr id="39972" name="Text Box 36"/>
          <p:cNvSpPr txBox="1">
            <a:spLocks noChangeArrowheads="1"/>
          </p:cNvSpPr>
          <p:nvPr/>
        </p:nvSpPr>
        <p:spPr bwMode="auto">
          <a:xfrm>
            <a:off x="5562600" y="5791200"/>
            <a:ext cx="152400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66"/>
                </a:solidFill>
              </a:rPr>
              <a:t>Bureaucracy</a:t>
            </a:r>
          </a:p>
        </p:txBody>
      </p:sp>
      <p:sp>
        <p:nvSpPr>
          <p:cNvPr id="39973" name="Text Box 37"/>
          <p:cNvSpPr txBox="1">
            <a:spLocks noChangeArrowheads="1"/>
          </p:cNvSpPr>
          <p:nvPr/>
        </p:nvSpPr>
        <p:spPr bwMode="auto">
          <a:xfrm>
            <a:off x="7315200" y="5867400"/>
            <a:ext cx="137160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66"/>
                </a:solidFill>
              </a:rPr>
              <a:t>Profit Focus</a:t>
            </a:r>
          </a:p>
        </p:txBody>
      </p:sp>
      <p:sp>
        <p:nvSpPr>
          <p:cNvPr id="39974" name="Text Box 38"/>
          <p:cNvSpPr txBox="1">
            <a:spLocks noChangeArrowheads="1"/>
          </p:cNvSpPr>
          <p:nvPr/>
        </p:nvSpPr>
        <p:spPr bwMode="auto">
          <a:xfrm>
            <a:off x="2133600" y="5715000"/>
            <a:ext cx="1828800" cy="581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66"/>
                </a:solidFill>
              </a:rPr>
              <a:t>  Laziness &amp; Complacency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39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0" dur="500"/>
                                        <p:tgtEl>
                                          <p:spTgt spid="39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3" dur="5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8" dur="500"/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1" dur="5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4" dur="500"/>
                                        <p:tgtEl>
                                          <p:spTgt spid="39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7" dur="500"/>
                                        <p:tgtEl>
                                          <p:spTgt spid="3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2" dur="500"/>
                                        <p:tgtEl>
                                          <p:spTgt spid="39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5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8" dur="500"/>
                                        <p:tgtEl>
                                          <p:spTgt spid="39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41" dur="500"/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46" dur="500"/>
                                        <p:tgtEl>
                                          <p:spTgt spid="39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49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52" dur="500"/>
                                        <p:tgtEl>
                                          <p:spTgt spid="39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57" dur="500"/>
                                        <p:tgtEl>
                                          <p:spTgt spid="39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60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63" dur="500"/>
                                        <p:tgtEl>
                                          <p:spTgt spid="39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66" dur="500"/>
                                        <p:tgtEl>
                                          <p:spTgt spid="39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1" dur="500"/>
                                        <p:tgtEl>
                                          <p:spTgt spid="39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4" dur="500"/>
                                        <p:tgtEl>
                                          <p:spTgt spid="39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7" dur="500"/>
                                        <p:tgtEl>
                                          <p:spTgt spid="39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80" dur="500"/>
                                        <p:tgtEl>
                                          <p:spTgt spid="39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85" dur="500"/>
                                        <p:tgtEl>
                                          <p:spTgt spid="39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88" dur="500"/>
                                        <p:tgtEl>
                                          <p:spTgt spid="39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91" dur="500"/>
                                        <p:tgtEl>
                                          <p:spTgt spid="39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94" dur="500"/>
                                        <p:tgtEl>
                                          <p:spTgt spid="39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99" dur="500"/>
                                        <p:tgtEl>
                                          <p:spTgt spid="39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02" dur="500"/>
                                        <p:tgtEl>
                                          <p:spTgt spid="39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05" dur="500"/>
                                        <p:tgtEl>
                                          <p:spTgt spid="39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08" dur="500"/>
                                        <p:tgtEl>
                                          <p:spTgt spid="39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13" dur="500"/>
                                        <p:tgtEl>
                                          <p:spTgt spid="39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16" dur="5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19" dur="500"/>
                                        <p:tgtEl>
                                          <p:spTgt spid="39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24" dur="500"/>
                                        <p:tgtEl>
                                          <p:spTgt spid="39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27" dur="500"/>
                                        <p:tgtEl>
                                          <p:spTgt spid="39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30" dur="500"/>
                                        <p:tgtEl>
                                          <p:spTgt spid="39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>
            <a:spLocks noGrp="1" noChangeArrowheads="1"/>
          </p:cNvSpPr>
          <p:nvPr>
            <p:ph type="title"/>
          </p:nvPr>
        </p:nvSpPr>
        <p:spPr>
          <a:xfrm>
            <a:off x="107504" y="457200"/>
            <a:ext cx="8686800" cy="11716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MEASURING THE </a:t>
            </a: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INDEX</a:t>
            </a:r>
            <a:endParaRPr lang="en-ZA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09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2400" y="1798638"/>
            <a:ext cx="8686800" cy="4625975"/>
          </a:xfrm>
          <a:ln/>
        </p:spPr>
        <p:txBody>
          <a:bodyPr/>
          <a:lstStyle/>
          <a:p>
            <a:pPr marL="608013" indent="-608013">
              <a:spcBef>
                <a:spcPts val="25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n-ZA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Step 7 – </a:t>
            </a:r>
            <a:r>
              <a:rPr lang="en-ZA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Formula Communication &amp; </a:t>
            </a:r>
            <a:r>
              <a:rPr lang="en-ZA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Vision </a:t>
            </a:r>
            <a:r>
              <a:rPr lang="en-ZA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n-ZA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</a:t>
            </a:r>
            <a:r>
              <a:rPr lang="en-ZA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Survey </a:t>
            </a:r>
            <a:br>
              <a:rPr lang="en-ZA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10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10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sz="1000" b="1" u="sng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8013" indent="-608013">
              <a:spcBef>
                <a:spcPts val="700"/>
              </a:spcBef>
              <a:buClr>
                <a:srgbClr val="000066"/>
              </a:buClr>
              <a:buFont typeface="Times New Roman" pitchFamily="18" charset="0"/>
              <a:buAutoNum type="arabicPeriod"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discovered 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 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formula is </a:t>
            </a:r>
            <a: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communicated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to all 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organisation’s employees </a:t>
            </a:r>
          </a:p>
          <a:p>
            <a:pPr marL="608013" indent="-608013">
              <a:spcBef>
                <a:spcPts val="700"/>
              </a:spcBef>
              <a:buClr>
                <a:srgbClr val="000066"/>
              </a:buClr>
              <a:buFont typeface="Times New Roman" pitchFamily="18" charset="0"/>
              <a:buAutoNum type="arabicPeriod"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They are asked 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what 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they think the</a:t>
            </a:r>
            <a: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top 10 values of </a:t>
            </a:r>
            <a:r>
              <a:rPr lang="en-ZA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</a:t>
            </a:r>
            <a: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organisation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should be 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</a:t>
            </a:r>
            <a: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align </a:t>
            </a:r>
            <a:r>
              <a:rPr lang="en-ZA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</a:t>
            </a:r>
            <a: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organisation with its long-term vision</a:t>
            </a:r>
          </a:p>
          <a:p>
            <a:pPr marL="608013" indent="-608013">
              <a:spcBef>
                <a:spcPts val="700"/>
              </a:spcBef>
              <a:buClrTx/>
              <a:buSzTx/>
              <a:buFontTx/>
              <a:buNone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endParaRPr lang="en-US" sz="28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409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2" dur="500"/>
                                        <p:tgtEl>
                                          <p:spTgt spid="409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1430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FORMULATING VISION VALUES</a:t>
            </a:r>
          </a:p>
        </p:txBody>
      </p:sp>
      <p:sp>
        <p:nvSpPr>
          <p:cNvPr id="419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6200" y="1570038"/>
            <a:ext cx="8888288" cy="4595266"/>
          </a:xfrm>
          <a:ln/>
        </p:spPr>
        <p:txBody>
          <a:bodyPr/>
          <a:lstStyle/>
          <a:p>
            <a:pPr>
              <a:lnSpc>
                <a:spcPct val="90000"/>
              </a:lnSpc>
              <a:spcBef>
                <a:spcPts val="75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ZA" sz="3200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Step </a:t>
            </a:r>
            <a: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8 – Vision Formula </a:t>
            </a:r>
            <a:r>
              <a:rPr lang="en-ZA" sz="3200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Conceptualisation</a:t>
            </a:r>
            <a:br>
              <a:rPr lang="en-ZA" sz="3200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sz="3200" b="1" u="sng" dirty="0" smtClean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  <a:spcBef>
                <a:spcPts val="75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A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‘Vision Formula’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is produced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where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negative values in the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Index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are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‘flipped’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into their opposite positive ones and the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positive ones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are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magnified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e.g.</a:t>
            </a:r>
            <a:r>
              <a:rPr lang="en-ZA" sz="24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24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sz="24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  <a:spcBef>
                <a:spcPts val="60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24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endParaRPr lang="en-ZA" sz="24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2564904"/>
            <a:ext cx="79928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60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32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Integrity</a:t>
            </a:r>
            <a:r>
              <a:rPr lang="en-ZA" sz="3200" b="1" baseline="30000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+ </a:t>
            </a:r>
            <a:r>
              <a:rPr lang="en-ZA" sz="32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Enthusiasm</a:t>
            </a:r>
            <a:r>
              <a:rPr lang="en-ZA" sz="3200" b="1" baseline="30000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+ </a:t>
            </a:r>
            <a:r>
              <a:rPr lang="en-ZA" sz="32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Customer Care</a:t>
            </a:r>
            <a:r>
              <a:rPr lang="en-ZA" sz="3200" b="1" baseline="30000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+ </a:t>
            </a:r>
            <a:r>
              <a:rPr lang="en-ZA" sz="32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Innovation</a:t>
            </a:r>
            <a:r>
              <a:rPr lang="en-ZA" sz="3200" b="1" baseline="30000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+ </a:t>
            </a:r>
            <a:r>
              <a:rPr lang="en-ZA" sz="32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Diligence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+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Faith in Success</a:t>
            </a:r>
            <a:r>
              <a:rPr lang="en-ZA" sz="3200" b="1" baseline="300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+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</a:t>
            </a:r>
            <a:r>
              <a:rPr lang="en-ZA" sz="3200" b="1" dirty="0" err="1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Proactivity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&amp; Productivity)</a:t>
            </a:r>
            <a:r>
              <a:rPr lang="en-ZA" sz="3200" b="1" baseline="300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+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Having Fun</a:t>
            </a:r>
            <a:r>
              <a:rPr lang="en-ZA" sz="3200" b="1" baseline="300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+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Self-reliance</a:t>
            </a:r>
            <a:r>
              <a:rPr lang="en-ZA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+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Quality Focus</a:t>
            </a:r>
            <a:endParaRPr lang="en-ZA" sz="32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75778" name="Picture 2" descr="http://darrenhardy.success.com/wp-content/uploads/2010/11/vision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4797152"/>
            <a:ext cx="2483768" cy="1864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419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 uiExpand="1" build="p"/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1430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FORMULATING VISION VALUES</a:t>
            </a:r>
          </a:p>
        </p:txBody>
      </p:sp>
      <p:sp>
        <p:nvSpPr>
          <p:cNvPr id="430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4800" y="1646238"/>
            <a:ext cx="8686800" cy="4684712"/>
          </a:xfrm>
          <a:ln/>
        </p:spPr>
        <p:txBody>
          <a:bodyPr/>
          <a:lstStyle/>
          <a:p>
            <a: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Step 9 </a:t>
            </a:r>
            <a:r>
              <a:rPr lang="en-ZA" sz="3200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– Vision Formula Expression </a:t>
            </a:r>
            <a: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sz="3200" b="1" u="sng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The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best ideas from employees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for symbolically expressing the values in </a:t>
            </a:r>
            <a:b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Vision Formula are used to create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images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that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connect people emotively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with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organisation’s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Vision Values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en-ZA" sz="32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5" name="Picture 5" descr="Lightbulb%20ide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7668344" y="5445224"/>
            <a:ext cx="1196752" cy="1196752"/>
          </a:xfrm>
          <a:prstGeom prst="rect">
            <a:avLst/>
          </a:prstGeom>
          <a:noFill/>
          <a:ln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1430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6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FORMULATING VISION VALUES</a:t>
            </a:r>
            <a:endParaRPr lang="en-ZA" sz="36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40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382000" cy="4678363"/>
          </a:xfrm>
          <a:ln/>
        </p:spPr>
        <p:txBody>
          <a:bodyPr/>
          <a:lstStyle/>
          <a:p>
            <a:pPr>
              <a:spcBef>
                <a:spcPts val="4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Step 9 – Vision Formula Expression </a:t>
            </a:r>
            <a:b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16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16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sz="1600" b="1" u="sng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86200" y="3124200"/>
            <a:ext cx="806450" cy="892175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</p:pic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30813" y="3200400"/>
            <a:ext cx="1169987" cy="768350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</p:pic>
      <p:pic>
        <p:nvPicPr>
          <p:cNvPr id="4403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800600"/>
            <a:ext cx="1219200" cy="955675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</p:pic>
      <p:pic>
        <p:nvPicPr>
          <p:cNvPr id="4403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15200" y="2895600"/>
            <a:ext cx="1084263" cy="1143000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</p:pic>
      <p:pic>
        <p:nvPicPr>
          <p:cNvPr id="44039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6000" y="3124200"/>
            <a:ext cx="1143000" cy="887413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</p:pic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1752600" y="2743200"/>
            <a:ext cx="304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3</a:t>
            </a:r>
          </a:p>
        </p:txBody>
      </p:sp>
      <p:sp>
        <p:nvSpPr>
          <p:cNvPr id="44041" name="Text Box 9"/>
          <p:cNvSpPr txBox="1">
            <a:spLocks noChangeArrowheads="1"/>
          </p:cNvSpPr>
          <p:nvPr/>
        </p:nvSpPr>
        <p:spPr bwMode="auto">
          <a:xfrm>
            <a:off x="3429000" y="2743200"/>
            <a:ext cx="304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2</a:t>
            </a:r>
          </a:p>
        </p:txBody>
      </p:sp>
      <p:sp>
        <p:nvSpPr>
          <p:cNvPr id="44042" name="Text Box 10"/>
          <p:cNvSpPr txBox="1">
            <a:spLocks noChangeArrowheads="1"/>
          </p:cNvSpPr>
          <p:nvPr/>
        </p:nvSpPr>
        <p:spPr bwMode="auto">
          <a:xfrm>
            <a:off x="4648200" y="2743200"/>
            <a:ext cx="304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2</a:t>
            </a:r>
          </a:p>
        </p:txBody>
      </p:sp>
      <p:sp>
        <p:nvSpPr>
          <p:cNvPr id="44043" name="Text Box 11"/>
          <p:cNvSpPr txBox="1">
            <a:spLocks noChangeArrowheads="1"/>
          </p:cNvSpPr>
          <p:nvPr/>
        </p:nvSpPr>
        <p:spPr bwMode="auto">
          <a:xfrm>
            <a:off x="6858000" y="3200400"/>
            <a:ext cx="533400" cy="581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1">
                <a:solidFill>
                  <a:srgbClr val="000066"/>
                </a:solidFill>
              </a:rPr>
              <a:t>√</a:t>
            </a:r>
          </a:p>
        </p:txBody>
      </p:sp>
      <p:sp>
        <p:nvSpPr>
          <p:cNvPr id="44044" name="Text Box 12"/>
          <p:cNvSpPr txBox="1">
            <a:spLocks noChangeArrowheads="1"/>
          </p:cNvSpPr>
          <p:nvPr/>
        </p:nvSpPr>
        <p:spPr bwMode="auto">
          <a:xfrm>
            <a:off x="1828800" y="3352800"/>
            <a:ext cx="3810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+</a:t>
            </a:r>
          </a:p>
        </p:txBody>
      </p:sp>
      <p:sp>
        <p:nvSpPr>
          <p:cNvPr id="44045" name="Text Box 13"/>
          <p:cNvSpPr txBox="1">
            <a:spLocks noChangeArrowheads="1"/>
          </p:cNvSpPr>
          <p:nvPr/>
        </p:nvSpPr>
        <p:spPr bwMode="auto">
          <a:xfrm>
            <a:off x="3429000" y="3352800"/>
            <a:ext cx="3810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+</a:t>
            </a:r>
          </a:p>
        </p:txBody>
      </p:sp>
      <p:sp>
        <p:nvSpPr>
          <p:cNvPr id="44046" name="Text Box 14"/>
          <p:cNvSpPr txBox="1">
            <a:spLocks noChangeArrowheads="1"/>
          </p:cNvSpPr>
          <p:nvPr/>
        </p:nvSpPr>
        <p:spPr bwMode="auto">
          <a:xfrm>
            <a:off x="6553200" y="3352800"/>
            <a:ext cx="3810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+</a:t>
            </a:r>
          </a:p>
        </p:txBody>
      </p:sp>
      <p:sp>
        <p:nvSpPr>
          <p:cNvPr id="44047" name="Text Box 15"/>
          <p:cNvSpPr txBox="1">
            <a:spLocks noChangeArrowheads="1"/>
          </p:cNvSpPr>
          <p:nvPr/>
        </p:nvSpPr>
        <p:spPr bwMode="auto">
          <a:xfrm>
            <a:off x="4724400" y="3352800"/>
            <a:ext cx="3810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+</a:t>
            </a:r>
          </a:p>
        </p:txBody>
      </p:sp>
      <p:sp>
        <p:nvSpPr>
          <p:cNvPr id="44048" name="Text Box 16"/>
          <p:cNvSpPr txBox="1">
            <a:spLocks noChangeArrowheads="1"/>
          </p:cNvSpPr>
          <p:nvPr/>
        </p:nvSpPr>
        <p:spPr bwMode="auto">
          <a:xfrm>
            <a:off x="76200" y="5029200"/>
            <a:ext cx="3810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+</a:t>
            </a:r>
          </a:p>
        </p:txBody>
      </p:sp>
      <p:sp>
        <p:nvSpPr>
          <p:cNvPr id="44049" name="Text Box 17"/>
          <p:cNvSpPr txBox="1">
            <a:spLocks noChangeArrowheads="1"/>
          </p:cNvSpPr>
          <p:nvPr/>
        </p:nvSpPr>
        <p:spPr bwMode="auto">
          <a:xfrm>
            <a:off x="1752600" y="5029200"/>
            <a:ext cx="3810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+</a:t>
            </a:r>
          </a:p>
        </p:txBody>
      </p:sp>
      <p:sp>
        <p:nvSpPr>
          <p:cNvPr id="44050" name="Text Box 18"/>
          <p:cNvSpPr txBox="1">
            <a:spLocks noChangeArrowheads="1"/>
          </p:cNvSpPr>
          <p:nvPr/>
        </p:nvSpPr>
        <p:spPr bwMode="auto">
          <a:xfrm>
            <a:off x="6934200" y="5029200"/>
            <a:ext cx="3810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+</a:t>
            </a:r>
          </a:p>
        </p:txBody>
      </p:sp>
      <p:pic>
        <p:nvPicPr>
          <p:cNvPr id="44051" name="Picture 1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620000" y="4648200"/>
            <a:ext cx="814388" cy="1219200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</p:pic>
      <p:pic>
        <p:nvPicPr>
          <p:cNvPr id="44052" name="Picture 2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09800" y="4672013"/>
            <a:ext cx="1295400" cy="1098550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</p:pic>
      <p:pic>
        <p:nvPicPr>
          <p:cNvPr id="44053" name="Picture 2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62000" y="4572000"/>
            <a:ext cx="942975" cy="1257300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</p:pic>
      <p:pic>
        <p:nvPicPr>
          <p:cNvPr id="44054" name="Picture 2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962400" y="4800600"/>
            <a:ext cx="1295400" cy="833438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</p:pic>
      <p:sp>
        <p:nvSpPr>
          <p:cNvPr id="44055" name="Text Box 23"/>
          <p:cNvSpPr txBox="1">
            <a:spLocks noChangeArrowheads="1"/>
          </p:cNvSpPr>
          <p:nvPr/>
        </p:nvSpPr>
        <p:spPr bwMode="auto">
          <a:xfrm>
            <a:off x="1676400" y="4191000"/>
            <a:ext cx="304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3</a:t>
            </a:r>
          </a:p>
        </p:txBody>
      </p:sp>
      <p:sp>
        <p:nvSpPr>
          <p:cNvPr id="44056" name="Text Box 24"/>
          <p:cNvSpPr txBox="1">
            <a:spLocks noChangeArrowheads="1"/>
          </p:cNvSpPr>
          <p:nvPr/>
        </p:nvSpPr>
        <p:spPr bwMode="auto">
          <a:xfrm>
            <a:off x="3505200" y="5029200"/>
            <a:ext cx="3810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+</a:t>
            </a:r>
          </a:p>
        </p:txBody>
      </p:sp>
      <p:sp>
        <p:nvSpPr>
          <p:cNvPr id="44057" name="Text Box 25"/>
          <p:cNvSpPr txBox="1">
            <a:spLocks noChangeArrowheads="1"/>
          </p:cNvSpPr>
          <p:nvPr/>
        </p:nvSpPr>
        <p:spPr bwMode="auto">
          <a:xfrm>
            <a:off x="3429000" y="4267200"/>
            <a:ext cx="304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2</a:t>
            </a:r>
          </a:p>
        </p:txBody>
      </p:sp>
      <p:sp>
        <p:nvSpPr>
          <p:cNvPr id="44058" name="Text Box 26"/>
          <p:cNvSpPr txBox="1">
            <a:spLocks noChangeArrowheads="1"/>
          </p:cNvSpPr>
          <p:nvPr/>
        </p:nvSpPr>
        <p:spPr bwMode="auto">
          <a:xfrm>
            <a:off x="5181600" y="4419600"/>
            <a:ext cx="304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2</a:t>
            </a:r>
          </a:p>
        </p:txBody>
      </p:sp>
      <p:sp>
        <p:nvSpPr>
          <p:cNvPr id="44059" name="Text Box 27"/>
          <p:cNvSpPr txBox="1">
            <a:spLocks noChangeArrowheads="1"/>
          </p:cNvSpPr>
          <p:nvPr/>
        </p:nvSpPr>
        <p:spPr bwMode="auto">
          <a:xfrm>
            <a:off x="5257800" y="5029200"/>
            <a:ext cx="3810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+</a:t>
            </a:r>
          </a:p>
        </p:txBody>
      </p:sp>
      <p:pic>
        <p:nvPicPr>
          <p:cNvPr id="44060" name="Picture 28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57200" y="3124200"/>
            <a:ext cx="1295400" cy="860425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</p:pic>
      <p:sp>
        <p:nvSpPr>
          <p:cNvPr id="44061" name="Text Box 29"/>
          <p:cNvSpPr txBox="1">
            <a:spLocks noChangeArrowheads="1"/>
          </p:cNvSpPr>
          <p:nvPr/>
        </p:nvSpPr>
        <p:spPr bwMode="auto">
          <a:xfrm>
            <a:off x="609600" y="4038600"/>
            <a:ext cx="121920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66"/>
                </a:solidFill>
              </a:rPr>
              <a:t>Integrity</a:t>
            </a:r>
          </a:p>
        </p:txBody>
      </p:sp>
      <p:sp>
        <p:nvSpPr>
          <p:cNvPr id="44062" name="Text Box 30"/>
          <p:cNvSpPr txBox="1">
            <a:spLocks noChangeArrowheads="1"/>
          </p:cNvSpPr>
          <p:nvPr/>
        </p:nvSpPr>
        <p:spPr bwMode="auto">
          <a:xfrm>
            <a:off x="2209800" y="4038600"/>
            <a:ext cx="167640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66"/>
                </a:solidFill>
              </a:rPr>
              <a:t>Enthusiasm</a:t>
            </a:r>
          </a:p>
        </p:txBody>
      </p:sp>
      <p:sp>
        <p:nvSpPr>
          <p:cNvPr id="44063" name="Text Box 31"/>
          <p:cNvSpPr txBox="1">
            <a:spLocks noChangeArrowheads="1"/>
          </p:cNvSpPr>
          <p:nvPr/>
        </p:nvSpPr>
        <p:spPr bwMode="auto">
          <a:xfrm>
            <a:off x="5257800" y="4114800"/>
            <a:ext cx="121920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66"/>
                </a:solidFill>
              </a:rPr>
              <a:t>Diligence</a:t>
            </a:r>
          </a:p>
        </p:txBody>
      </p:sp>
      <p:sp>
        <p:nvSpPr>
          <p:cNvPr id="44064" name="Text Box 32"/>
          <p:cNvSpPr txBox="1">
            <a:spLocks noChangeArrowheads="1"/>
          </p:cNvSpPr>
          <p:nvPr/>
        </p:nvSpPr>
        <p:spPr bwMode="auto">
          <a:xfrm>
            <a:off x="3505200" y="4052888"/>
            <a:ext cx="1524000" cy="581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66"/>
                </a:solidFill>
              </a:rPr>
              <a:t>Customer Service</a:t>
            </a:r>
          </a:p>
        </p:txBody>
      </p:sp>
      <p:sp>
        <p:nvSpPr>
          <p:cNvPr id="44065" name="Text Box 33"/>
          <p:cNvSpPr txBox="1">
            <a:spLocks noChangeArrowheads="1"/>
          </p:cNvSpPr>
          <p:nvPr/>
        </p:nvSpPr>
        <p:spPr bwMode="auto">
          <a:xfrm>
            <a:off x="304800" y="5911850"/>
            <a:ext cx="198120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66"/>
                </a:solidFill>
              </a:rPr>
              <a:t>Faith in Success</a:t>
            </a:r>
          </a:p>
        </p:txBody>
      </p:sp>
      <p:sp>
        <p:nvSpPr>
          <p:cNvPr id="44066" name="Text Box 34"/>
          <p:cNvSpPr txBox="1">
            <a:spLocks noChangeArrowheads="1"/>
          </p:cNvSpPr>
          <p:nvPr/>
        </p:nvSpPr>
        <p:spPr bwMode="auto">
          <a:xfrm>
            <a:off x="7315200" y="4114800"/>
            <a:ext cx="121920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66"/>
                </a:solidFill>
              </a:rPr>
              <a:t>Innovation</a:t>
            </a:r>
          </a:p>
        </p:txBody>
      </p:sp>
      <p:sp>
        <p:nvSpPr>
          <p:cNvPr id="44067" name="Text Box 35"/>
          <p:cNvSpPr txBox="1">
            <a:spLocks noChangeArrowheads="1"/>
          </p:cNvSpPr>
          <p:nvPr/>
        </p:nvSpPr>
        <p:spPr bwMode="auto">
          <a:xfrm>
            <a:off x="3962400" y="5791200"/>
            <a:ext cx="137160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66"/>
                </a:solidFill>
              </a:rPr>
              <a:t>Having Fun</a:t>
            </a:r>
          </a:p>
        </p:txBody>
      </p:sp>
      <p:sp>
        <p:nvSpPr>
          <p:cNvPr id="44068" name="Text Box 36"/>
          <p:cNvSpPr txBox="1">
            <a:spLocks noChangeArrowheads="1"/>
          </p:cNvSpPr>
          <p:nvPr/>
        </p:nvSpPr>
        <p:spPr bwMode="auto">
          <a:xfrm>
            <a:off x="5562600" y="5911850"/>
            <a:ext cx="152400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66"/>
                </a:solidFill>
              </a:rPr>
              <a:t>Self-reliance</a:t>
            </a:r>
          </a:p>
        </p:txBody>
      </p:sp>
      <p:sp>
        <p:nvSpPr>
          <p:cNvPr id="44069" name="Text Box 37"/>
          <p:cNvSpPr txBox="1">
            <a:spLocks noChangeArrowheads="1"/>
          </p:cNvSpPr>
          <p:nvPr/>
        </p:nvSpPr>
        <p:spPr bwMode="auto">
          <a:xfrm>
            <a:off x="7239000" y="5867400"/>
            <a:ext cx="182880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66"/>
                </a:solidFill>
              </a:rPr>
              <a:t> Quality Focus</a:t>
            </a:r>
          </a:p>
        </p:txBody>
      </p:sp>
      <p:sp>
        <p:nvSpPr>
          <p:cNvPr id="44070" name="Text Box 38"/>
          <p:cNvSpPr txBox="1">
            <a:spLocks noChangeArrowheads="1"/>
          </p:cNvSpPr>
          <p:nvPr/>
        </p:nvSpPr>
        <p:spPr bwMode="auto">
          <a:xfrm>
            <a:off x="2133600" y="5743575"/>
            <a:ext cx="1828800" cy="581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66"/>
                </a:solidFill>
              </a:rPr>
              <a:t> Proactivity &amp;</a:t>
            </a:r>
            <a:br>
              <a:rPr lang="en-US" sz="1600" b="1">
                <a:solidFill>
                  <a:srgbClr val="000066"/>
                </a:solidFill>
              </a:rPr>
            </a:br>
            <a:r>
              <a:rPr lang="en-US" sz="1600" b="1">
                <a:solidFill>
                  <a:srgbClr val="000066"/>
                </a:solidFill>
              </a:rPr>
              <a:t> Productivity</a:t>
            </a:r>
          </a:p>
        </p:txBody>
      </p:sp>
      <p:pic>
        <p:nvPicPr>
          <p:cNvPr id="44071" name="Picture 39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09600" y="4724400"/>
            <a:ext cx="1143000" cy="857250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</p:pic>
      <p:sp>
        <p:nvSpPr>
          <p:cNvPr id="44072" name="Text Box 40"/>
          <p:cNvSpPr txBox="1">
            <a:spLocks noChangeArrowheads="1"/>
          </p:cNvSpPr>
          <p:nvPr/>
        </p:nvSpPr>
        <p:spPr bwMode="auto">
          <a:xfrm>
            <a:off x="8382000" y="2514600"/>
            <a:ext cx="304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2</a:t>
            </a:r>
          </a:p>
        </p:txBody>
      </p:sp>
      <p:sp>
        <p:nvSpPr>
          <p:cNvPr id="44073" name="Text Box 41"/>
          <p:cNvSpPr txBox="1">
            <a:spLocks noChangeArrowheads="1"/>
          </p:cNvSpPr>
          <p:nvPr/>
        </p:nvSpPr>
        <p:spPr bwMode="auto">
          <a:xfrm>
            <a:off x="3429000" y="2743200"/>
            <a:ext cx="304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</a:rPr>
              <a:t>3</a:t>
            </a:r>
          </a:p>
        </p:txBody>
      </p:sp>
      <p:pic>
        <p:nvPicPr>
          <p:cNvPr id="44074" name="Picture 42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209800" y="4724400"/>
            <a:ext cx="1295400" cy="1033463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</p:pic>
      <p:sp>
        <p:nvSpPr>
          <p:cNvPr id="44075" name="Text Box 43"/>
          <p:cNvSpPr txBox="1">
            <a:spLocks noChangeArrowheads="1"/>
          </p:cNvSpPr>
          <p:nvPr/>
        </p:nvSpPr>
        <p:spPr bwMode="auto">
          <a:xfrm>
            <a:off x="457200" y="5911850"/>
            <a:ext cx="198120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66"/>
                </a:solidFill>
              </a:rPr>
              <a:t>Fear of Failure</a:t>
            </a:r>
          </a:p>
        </p:txBody>
      </p:sp>
      <p:sp>
        <p:nvSpPr>
          <p:cNvPr id="44076" name="Text Box 44"/>
          <p:cNvSpPr txBox="1">
            <a:spLocks noChangeArrowheads="1"/>
          </p:cNvSpPr>
          <p:nvPr/>
        </p:nvSpPr>
        <p:spPr bwMode="auto">
          <a:xfrm>
            <a:off x="2057400" y="5715000"/>
            <a:ext cx="1828800" cy="581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66"/>
                </a:solidFill>
              </a:rPr>
              <a:t>  Laziness &amp; Complacency</a:t>
            </a:r>
          </a:p>
        </p:txBody>
      </p:sp>
      <p:sp>
        <p:nvSpPr>
          <p:cNvPr id="44077" name="Text Box 45"/>
          <p:cNvSpPr txBox="1">
            <a:spLocks noChangeArrowheads="1"/>
          </p:cNvSpPr>
          <p:nvPr/>
        </p:nvSpPr>
        <p:spPr bwMode="auto">
          <a:xfrm>
            <a:off x="4191000" y="5791200"/>
            <a:ext cx="121920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66"/>
                </a:solidFill>
              </a:rPr>
              <a:t>Stress</a:t>
            </a:r>
          </a:p>
        </p:txBody>
      </p:sp>
      <p:sp>
        <p:nvSpPr>
          <p:cNvPr id="44078" name="Text Box 46"/>
          <p:cNvSpPr txBox="1">
            <a:spLocks noChangeArrowheads="1"/>
          </p:cNvSpPr>
          <p:nvPr/>
        </p:nvSpPr>
        <p:spPr bwMode="auto">
          <a:xfrm>
            <a:off x="5562600" y="5867400"/>
            <a:ext cx="152400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66"/>
                </a:solidFill>
              </a:rPr>
              <a:t>Bureaucracy</a:t>
            </a:r>
          </a:p>
        </p:txBody>
      </p:sp>
      <p:sp>
        <p:nvSpPr>
          <p:cNvPr id="44079" name="Text Box 47"/>
          <p:cNvSpPr txBox="1">
            <a:spLocks noChangeArrowheads="1"/>
          </p:cNvSpPr>
          <p:nvPr/>
        </p:nvSpPr>
        <p:spPr bwMode="auto">
          <a:xfrm>
            <a:off x="7315200" y="5867400"/>
            <a:ext cx="137160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66"/>
                </a:solidFill>
              </a:rPr>
              <a:t>Profit Focus</a:t>
            </a:r>
          </a:p>
        </p:txBody>
      </p:sp>
      <p:pic>
        <p:nvPicPr>
          <p:cNvPr id="44080" name="Picture 48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962400" y="4800600"/>
            <a:ext cx="1295400" cy="911225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</p:pic>
      <p:pic>
        <p:nvPicPr>
          <p:cNvPr id="44081" name="Picture 49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791200" y="4495800"/>
            <a:ext cx="949325" cy="1371600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</p:pic>
      <p:pic>
        <p:nvPicPr>
          <p:cNvPr id="44082" name="Picture 50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7391400" y="4741863"/>
            <a:ext cx="1309688" cy="1049337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6" dur="500"/>
                                        <p:tgtEl>
                                          <p:spTgt spid="44041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0" dur="500"/>
                                        <p:tgtEl>
                                          <p:spTgt spid="44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5" dur="500"/>
                                        <p:tgtEl>
                                          <p:spTgt spid="44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17" dur="500"/>
                                        <p:tgtEl>
                                          <p:spTgt spid="44043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22" dur="500"/>
                                        <p:tgtEl>
                                          <p:spTgt spid="44053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25" dur="500"/>
                                        <p:tgtEl>
                                          <p:spTgt spid="44075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9" dur="500"/>
                                        <p:tgtEl>
                                          <p:spTgt spid="44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2" dur="500"/>
                                        <p:tgtEl>
                                          <p:spTgt spid="44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36" dur="500"/>
                                        <p:tgtEl>
                                          <p:spTgt spid="44052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39" dur="500"/>
                                        <p:tgtEl>
                                          <p:spTgt spid="44076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43" dur="500"/>
                                        <p:tgtEl>
                                          <p:spTgt spid="44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46" dur="500"/>
                                        <p:tgtEl>
                                          <p:spTgt spid="44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50" dur="500"/>
                                        <p:tgtEl>
                                          <p:spTgt spid="44054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54" dur="500"/>
                                        <p:tgtEl>
                                          <p:spTgt spid="44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57" dur="500"/>
                                        <p:tgtEl>
                                          <p:spTgt spid="44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59" dur="500"/>
                                        <p:tgtEl>
                                          <p:spTgt spid="44077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64" dur="5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67" dur="500"/>
                                        <p:tgtEl>
                                          <p:spTgt spid="44078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1" dur="500"/>
                                        <p:tgtEl>
                                          <p:spTgt spid="44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4" dur="500"/>
                                        <p:tgtEl>
                                          <p:spTgt spid="44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78" dur="500"/>
                                        <p:tgtEl>
                                          <p:spTgt spid="44051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81" dur="500"/>
                                        <p:tgtEl>
                                          <p:spTgt spid="44079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85" dur="500"/>
                                        <p:tgtEl>
                                          <p:spTgt spid="44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88" dur="500"/>
                                        <p:tgtEl>
                                          <p:spTgt spid="44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>
            <a:spLocks noGrp="1" noChangeArrowheads="1"/>
          </p:cNvSpPr>
          <p:nvPr>
            <p:ph type="title"/>
          </p:nvPr>
        </p:nvSpPr>
        <p:spPr>
          <a:xfrm>
            <a:off x="-180528" y="461392"/>
            <a:ext cx="9464352" cy="1167408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4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COMMUNICATING THE </a:t>
            </a:r>
            <a:r>
              <a:rPr lang="en-ZA" sz="3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</a:t>
            </a:r>
            <a:r>
              <a:rPr lang="en-ZA" sz="34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&amp; VISION</a:t>
            </a:r>
          </a:p>
        </p:txBody>
      </p:sp>
      <p:sp>
        <p:nvSpPr>
          <p:cNvPr id="4505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4800" y="1676400"/>
            <a:ext cx="8229600" cy="4292600"/>
          </a:xfrm>
          <a:ln/>
        </p:spPr>
        <p:txBody>
          <a:bodyPr/>
          <a:lstStyle/>
          <a:p>
            <a: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Step 10 – Launch of the </a:t>
            </a:r>
            <a:r>
              <a:rPr lang="en-ZA" sz="3200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Formulae</a:t>
            </a:r>
            <a: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sz="3200" b="1" u="sng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and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Vision Formula are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communicated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using an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experiential process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(e.g. corporate theatre) and a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Culture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Dictionary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to help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people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connect emotionally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with them</a:t>
            </a: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en-ZA" sz="40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9634" name="AutoShape 2" descr="data:image/jpg;base64,/9j/4AAQSkZJRgABAQAAAQABAAD/2wCEAAkGBhQSEBUUEBQUFBQWFxkVFxQUFRUVFRUVGBQXFxUUFRQXHCYeFxkjGRQUHy8gIycpLCwsFR4xNTAqNSYrLCkBCQoKDgwOGg8PGi8lHSUsKiwsKiwtLCwsLCwsKS0sLCwsKiwpLCwsLCwsLCwsLCksLCkpLCwsLCksLCksKSwsLP/AABEIALQBEAMBIgACEQEDEQH/xAAcAAABBQEBAQAAAAAAAAAAAAAGAAMEBQcBAgj/xABLEAABAwICBQgHBAYIBQUAAAABAAIDBBESIQUGMUFRIjJhcYGRobEHEyNScsHRFCRCkhUzYnOCshY0U5Oi0uHwJVTCw/EXg6Oz0//EABsBAAIDAQEBAAAAAAAAAAAAAAMEAAIFBgEH/8QANxEAAgECAwQHBgUFAQAAAAAAAAECAxEEITEFEhNBMlFhcYGRsRQiM6HB0QYVNELwI1JicuEk/9oADAMBAAIRAxEAPwDDkkklD0SSSShBJJJKEEkupWUIcSXUlCHEkrJKEEkkkoQSSSShBJJJKEEkkkoQSSSShBJJJKEEkkkoQSSSShBJJJKHgkkklCHSFxe3DIdvmvChBJK6/QrS1xaScIJPyVMQqxmpaDFahOjZT5nEkklYAdsklZIKEFZdsijQWhYH0/rJg7K9y0nYDbZdTG6N0fvLvzO+qXliIptWZpQ2bVnFSTWfb/wC12yOW6K0bvc78zvqnmaH0Xve/wDM76qvtMep+Rb8rrda8/8Ahn9krLRW6C0Sdsjx/GV6/o7ondK/85+intMep+RX8trdn88DOLLllo7tW9F7pX/3n+ih1WqtGWuMD3vsCedkDa/DNerEx6n5Hj2dW7AEsuL0vJTJnCSSXVCHF1Kyu9XdAipEhcSMABytvvfaOhVnJRV2FpUpVZKEdWUiSKDqxBumPh9E27VuLdKfD6IPtEB/8qxPUvNA2kiH+jkf9ofBcOr0f9ofBe8eB7+VYnqXmgfslZXx1eZ758F5/o+33z3BTjQPPynFf2/Nfcoklfx6tg7Hnu2dao5WWcRwJHcrwqRloK4jCVcOk6itfuPCSVkkQVEkkptNo/E3Fe3YvG0tQlOlKo7RWYxK3kM7fNMq0fo+7QMQyvnbim/0V+0O5V4kesP7FX/t9Aunga2KUMFrs+qAij+rPs5f3Z8ygEpbC6M09tx3akV2M4kkugJwwRLqSVl4ehzqsPunaf5wi+Ojj3sZ+Vo+SEtVf6p2n+cIqrf1br8Pmsat033nc4SCeHp9y9EToqaH3Yu5ilxUsB/BCegBh8FQaM0Ux8TXOxXIubGw2noTsVI2OpYG345m5vhdfOyDbtCSoRbav8gjfS04FyyEdbWC/emHU9N7sH/xqo0+eQLce7JTxoGK34/zlRd4LgxjFNvU9OoYHc1kR42DDbuVFpWBrHSBoDR6vY0AbncFYaKYGySAbBlnmbB5tmqrTmkG432z5FrjMXs4fNWje55UUad02ZMVxSaugfHYSNLbi4vsI6Co9lup3OIatkziSSS9PBIy1B5lT8A8noNCM9QT7Op+AeT0vifhv+czR2Yr4mPj6MvWaIi9WD6tt7cOhRHaLj9xvcrcC0J+D5BQ63RrQ91iQLngstSfWdxCnF8vkV79HRjMtaB3Jk0UR5oaeogq+1U1eiqah7agnAwCzQbXvvNtyINbdSaNkBkp7RyNGJpa42cBkQW7wV66iTs2zMqY2Mam6qate3l4AD+jWX5oXuLRsds2DxTr6Sx2/wC+9P0zQGA78RHdb6q28+s2XSp26K8j1HRtZG7ALXLb/mCzmq57viPmVpjzyHfwfzBZnVfrHfEfMprCPNnMbdioxgl1v0QykulcT5y50K60c28Pb81ShXmih7EfF80Gt0TS2bHerNdj+g+6iC8/ZR096s204cDfc0nxH1TH2dJb7Oojh4vkT6k+yl+A/NAhRnD/AFeT4D80GJnDq10YW2Z8ThztrG5xeguLqZMM2HULV+jEDTJGyWUguJcMWfugHIbEO+kbVRkQbPBGY2PNiy1rHfluH0RNqk9roGsgdHI9uAh2ItuC3Nri3O7STl0K+1jklbC57mxSiKB/Is6z3lpD7/shhNh0rFVScK178zclThKnYzjVU/dR1n+cIjrKppa5oc2+y1xxQ5qu37sO3o/Gi3UTQtPU1FQKq1m2w3kLOUZHA7CL5DYiyjvTl3mrPFPC4WlJK90vREGhr5GMDWmGwyzdn22Kk00jnTNfI6L+F4yFjxPSj/8A9OqD3HcR7Z+zb7y6fRzQDa1w6fXP+qpw0JvbMs3uICdLQiRgDHxk/G3LLI7bp0V9Ra2Km7zf+ZG1R6P6OR2J2O9mtv622QGFo2diZPo2ouMg/wDd6+joKipZFPzd2s4oAJMTGvLywl9hyXA7X52F+BXiq0Lim5LXGFozeAAxpyzdfMNAzRnpv0eUsVPLLGZcTGFwu9pGIbLjDmq3V6Vzo2i0bmvydidyr53GHfn4FBqpwzRHifa3vNWsBOumjG/ZSXuaS1t2uaOcbix3ZbQSszWkekm0cbWEgufiPJdcNAIu25z37OpZuVpYJPhZ9ZlYy3Et2HEkkk4JCCMdRP1dT8I/leg4I01Bb7Kp+EeTkDEfDZp7KX/qh4+jCYi8Vs+b8lHqah5cbMG3jn5Kdq1oA1lQYhKYwI8d7YtmEWtccUTyeiQgXNZYDMkx2A6yXrO4Z0EtsU6U3FweTtqR9UJ4uQWtAlw4ZWnYbOOF1zkb38FaaZrQGyesF2YHXa6PCG3s0YHnJ222SHtBaPbC6SRsj5Ke5Y2sa0mJj2c9sjBctYbiz9h6FN0zA6qbHG+pp4Y5HWZIHBwkduAwnPPIm4sSOKA6Mt+xmzxNKcnUWnVzAR05J5vin6fm/wARNutF7/Q1N/zbe2N3+ZV2mPRZUU8Ek32pjhGwvLQ14JDRewN0zuLrNNbcpWtuMpH81/8AB/MFmtXz3fEfMo/0e8uhJcSTlmfiQBVc93xHzKYwqtKSE9tzVSlSqLnd/JDV1xJe4WXIA3p45fUfo9HvlvgGQzJJsAOJJVzQw4Y8NwSHbjkjzVPVAxEmqjDo2BrsLRjxktuDYbWi/f1Jn0jUUDQHQtDJA4XDRhNiNhGzYVnyxKqS3EbGGpvDvidgPxusD0tI8R9E3nw8Ve6vejyeqpmTNqGsD72a4OJFnEZ2y3KzHokqd1VF+V6o4W5mtDbFJftfyBCD+rv+B3zQWjWAfd3/AAO+aCk3Q1l3mZtVWp0P9F9DoXQuBe42XOSYMZIJdRq1jJiJXujbbFia0vdiadzQRuJ2kLUqzWCSSEN0fDPK2Q+rknELgQCbPij52F5BzfuyWdei4sbpWFkoBjlxQODthD2EAd9l9OaL0ZHBGI4WhjG7GjvNztJ6UrKmpTuGdVxjumH+kXUttLVtbA31dPIzGzM4Yy2zXs425rh8SCKqlwOsbHeDtW/+lnRXrKH1oHLge2Rp6CcLh1WI7lhzKISygOeyIOu4uebDbzW8XZ2AUn7suwYhKnOilZ799b5WNU9FGsomphC8OdJTXaHXv7J/MvvsLFt7ZYQjFrmZHARiwybbcoOYQDuBvJ24VnekdR/0dEyu0fJIZIrPe15aRJGbYgQwAW4jPLqVnUekxlVAPsznwzhwL4yc8OE3LXDJzQcuKXbTW8ilOi6k1BcwzdCwNzY7nOZa+Y5ZkNu1rSD1bEjAy4FnD1jHZ3GQLrkHLI3md3IV1L0/PNUtEkjnNIecJNxkMloICi94rXoujJJu91fIG9cCyLR9TdwbiY4DEWi7iAABfbuWXUrm0jm/aLWFiTa+EkA2IxDEBl1FTtb4vtlfS+tuYwZXPvsbFE4PcBw5It2oL0fTCsrHyTHDFd88z/civcgdJyYOkhUyqRvyD070G76lxrppSF8UQY2OT1jXObijGJjS6weHbbuwkgbNhzyUjV70b0tbo0SC7J7vbjBNg5rssTb2ta3AoV0rX+vnfJhDQ48lo2MYMmMHQGgDsRb6NNaRBKaeTmSuu0+7Ja1upwHeAvakJ06XuPNZkUt+d5Iy3S2ipKaZ8Mos9hseB4EcQRYqGti9M2rAcxtXGLlnJktvYTyXdhy6isdKcw9bjQUufPvE61PhytyEEaagt9lU/CPIoLRvqD+oquoeRXuI+Gx/ZP6uPj6FnDrTLRzuNPhDzHhxOGLCHYTdoOV8t99qgVml6mqNpppZt+FzyR2N2eCh6aP3h2ewNHVyQuUdTge09/VvQErRK4m3Hn/s/U070TgSR1NDPfBMzHYGx3NkAI2XGHuKM3eirR2JhEFsF+SHvwvuLctpNnbbrMtWNI/Z6yKb8IdZ3Sx2TvA37FvYNxlsRqTU1ZiVZOEsjAqfWav0bUSwNc6eKGRzMEt3DCDlZ3ObybHI26FoGk9N/atESzNYWtlpXuGd8JwnEx3aMjsI4bFnXpRcY9I1JjJa/ExwO63qxcW4nLPoRhq7Ni1Zdf8AsJx3PfklpL1GJqG7Fxvfn1eBm2jB7E9Y/mQBVc93xHzKPtHH2PaP5kA1PPd8R8yi4fpyNbav6TD930iNFStGRgyC+7Pba/RdRSvUbSTlmehNtXRzkXZ3N71R0o+WkL7XewmIDEeU2MNHOte+3wCBNcdYTO50ZH4i/MAFuwNBPUCbZrQvRxq+39FxtJxiTE9xuQWvJs5oIzysED6/6AjgqWxxE827icySeJ35WWPSUVVffkbDqvhqxovo2b/wyn6nf/Y5EE9UWl1mF2Bodtte+PIZZm7QLD3lkWo+u0lNLDBI/FTHklpA9nizxNda9gTmDlYlbYwI81ZiCyPniEfd3/A75oHWhPpg2GRoubRuz71nyZw+e93mvtuDpxoweqjbysJS6N23ioiepjmmHoYMdSxp6p0crJGc5jmvaelpBHiF9b6A0m2opopmEYZGNfluJFyOw3HYvj9r7GxWn+jD0j/Yz6mYk0zj2wuP4gN7TvHah6O5eS3lkbdrPTCSjqGnfE/waSPJfMWsVKRhw8F9RzTtlp3OYQ5j43EOBuCC05hfMumJbuA4NHjmq1OkmSlo0Q6HWysjpHMbUF0QdgMJNy0EXDsxzMiNu3crH0fQtmqQ6eZsEbWuxPf+IkWDGjebm54C6jaAgYajC8ZPBG0i52jZ1FEz9GRiRoAIB3YjvugzlFXVjXweBrVlxKcll/OoP9ACgpphI2uhdYOGHJu3fe6KG630f/NQf3gWNaQ0axrLtuD8RO7pVizQkVgbHYDzjwzQ4tcgtbZWInac5Lq8vAf0zIwROLST650tMx7Wl9g8k4g1ubgbRjL3kHacro4Y/slMbtBDp5crzSN2NyyEbDsHG+2wR7oytpX0zouUHYXBry7K7mlowyjmuN7WGaxx5MbjHICHNJaesIeGje/eJ4mLT3vAkNerqk1NrZAHR08w3hxGDqIxEdGxNal6eipqn1ssRkAGRw4yx1xymtNhfO175I41i9L8WAfZgZXGxIzbhF+UHOtzrcLotV1U7Qj9heCi82y31bjqH0bodJRgOsWOxOacbSLX5JI2LCdYtE/ZqmSK9w08k8WnNp7kSaR9I1UcshfMHMbtlujYhTSWkXzyGSU3cbeAsAphaNSnOUpWs+SLYmpTlFJakQI51CH3aqPV5IHR3qCPutT1geATVfoMPsf9XEr9JuHr3/F42UIz8vqA8V7qH8txtysTsibG9yosLMVybgk7LocVkLV5b1WT7X6hToesDm4Tu2fD/ot41B019oomEm7o/ZO6cIGE9rS1fNNNNgdcOz61pfox10jpp3id4jhkbtdsbI3MbOILh3LyHuzvyBVPej2lJ6Uqi9dVH9sN7g0Ir1Nqg7VuoaNsbahh6yMQPc7wWb68aREtTK4Hnyvf2Yjh8FB0PCXEtxkAi+3aepUa924anTlVqKnHUuNFj2R6x/MgKo57viPmVosFLgYRe+Y8VnM/Pd1nzV8PnKRs7Zpyp4ehCWqT9Ijav9DMaI8xyjmD1HYqBEGgKWSe7IWOe5jC8tG3A3nOHUj1Oic3T6Rrnol0yGudSyGwd7SInj+Jo6beSGNfqwO0hO/3SWNHSMvABCsNc5tsLiCMweHVwXoRSzE4Q+R1xewLjmbC9uJSipWlvDW91DehmmSqY3K+NpF9mW3y8V9A6q1XsWxPPLjAGeRLPwHpsBh7BxWJaJ1R0gypjkZTSNdHIDeQYGgg54sRGXFHfpHiZLC3lBsgN+SfzC+8fRBr1FxIpMJRpOpFrnyA+cciX92fms5WjTN5Ev7s/NZym8NozW/EfxKfc/oJe4zYrwpVBES7oTLeRzK1FM+9j42Kep5CCDit4p6uj5N7qFBJbj2Z+Cos0X0ZqWoPpQNK0wT4jA4EAgEmIkHlNG0tvtb2jgQ1z8RuVBgeSM9nTtUinmxDqNihtF1qOCXCQRkQbg9WxGej53TBkmEAG2wgm+d7jaM0GhoV9qrWgOdGcr8pvzCBVV1c3NkYjh1XB6S9QkrKdz2kNG3ibbinQ+awBjj2Wzk6LcE5EL/+VLZTD/ZKArvQ6SVSys0DuiNWnMqMZNmc7ACHDEDyRi4ZlCOuOinNqTjkL8fLBIzA2AHjay1MxtA6e1Zzr3/WWht7CMeJKZp3RhbRhDgtpWzKWgaY3B8bnNc3YQcx0dS9iEDYmmFOXRbtnOpIbqacPbY9nQVRuba4RDdVGkorOxcfNXi+RSa5kNH+oLPuVSf2h5N+qAQtB1C/qFV8Q/6FKvQZobJyxUClrzaeQEZ4ifEn5qHGbudtCKNYNDvkqIvUtLnycjCNpcMx4X7lB1k1Unonxmoa0CUHDhdiF22uCdxzCXjJZLmeY2g6VaS7fXMq/VjgO5JuXUljXh5uiCR4qS57i42zvlwRxqJqfT1dK6aWZ7Hsc6zWBpDWsIu5wObrkjIWsCEEDMIo1C0v6iOdol9U9wAbiF4ySedJcZAC+Y470OrfcyD0Fed76Z+Raac0caeR8ZIdhLbOGQIOYNt21ZPNzndZ81qFXKXtLnOxOOG7uPSsufzj1nzXuF5m3t5ydOlv65377RPCMvRNK8aVhDATiD2ut7pYcz0XAQctX9AuiD6+epI5DGerBPvvIJt1Nb4hFxDSpSuc1T6aK3XbVsUdSA3myYnNG5tnZtHRmER6sekKloKVjBE9znNxSuba+O5ve+0DK3WhT0k6ziq0kAw3ZESwHiSeUf8AfBVbogRYi4S8YOUI74zKS3nZE/WL0oVNS8erJiYL2YCdhOV7bbDJRtH1hmGJxJeNuInvCrZaFl9lupOw+zzbu29I3hElTju2irDOAxKo11Korx9O1dwT1J5Mn7t3zWcFaLUjkvt/Zu+azpe4bRml+JPiQ7n9B/R+j3zyNjiaXPcbNaN5RRpfVKbR5ayoAu4Yg5pxNPGx4jgoepGtbaCZ0piEjiAAd7RflW4E8UUa++kuCspmMgjdjx43GRoBZYfhIJve/gvajqOailkc/GMFC98wA0hUXOEbk5QMyVc511a6PPJRZKyBRzZKsvDBhdi3HnfVe3P4eS5i3IYQlAr3TucHtMd8QItbaSoUbSMg7Lha9uoqRBPgkY7eHA+OfgqtBqT99XyzQdmuLWg83ZiyBI42G9Wsbha/r3/3Lf8AOh+sdyT/AL3FWMLuTnwHklErs72tT9y/2+w7HXkyuYHlzWtvcsDDe4ysCdxQNrNLjqn77YW9wH1RNRSe2kvwPm1BlVUY5Hv95xPZfLwR6ZhbYajTjFc/sNEJJErzdGOaPd1Hqo8TSO0dicuuA5qHhSBaJqEf+HVXS8f9pANVFheeG0I51HdbR8/TIP8Atq1R+6aGyVfFRQVsrfUysmtfA69uIIwm3YVW676y009K6L1zpJmzesjD2i7QTZ0Qc3aMJvfoTmkZLMd1jzCz6tYPXPv717dyUjTTnc2NsQSpqpzvbwPYK45y8GQcU1UVIDTnmmUctccDs/FTNFy4Zm32Hk9+zxVXTzYmjiE8JrEZG4z2cOleSjyD4etwqsai5NMNZTyO0LMnbT1rRzJijvxDT/hJWbnaq4bmb/4jafDt/l9CVorR5nnjhZzpHtYOjEbX7Bn2Ld9LSRaK0TKyAhgDcEZGb3zO2yPO5xAJ7FgMFQ5jw9ji1zTcOabEHiCNieq9KSygCWR7w3Joc4kDqur1aTqNZ5HNU6kYJ5ZnmlJMrb5ku+aJiEO6IjvM3oue4IimeAFapqeU9CK/npxzOSV4hbfMp2Q7lUsXjzyJP3bvIrOitCkPIf8AAfIrPlTDaM6T8TL+pT7n9DiSSSbOTErej5oVQrem5oVJ6F4D7nKIGvLi9guGjMdBXuV1zbvVxoKL2b7bTyR+U/VBct1XH8FhvaavD7H6fcr2TArzUPtbrTcRF7bxkQfFeapy9tmK5ph1K68QPFoPe1WAdyR1DyVW82iA4NaP8KmxS5DqHkk1qfSJr+miuqanB65w9x1us4R80LDYiHS7SQ9rAXOeQ0AdbT8kPVUDozhkaWHgRZHpWscptu/FjHqXqcLl4L0y+do2lMOrxuBPgjpGA2iYHpXXdENEruXk0Wvbbn5KVrbQRxYfVbDvuTx2qra3t0IoNw3+RT18zTYDMjgi7U5/3GX95/8AmgUo01Sd9yk/ef5VK2UDR2Jni13MuK+a7D0n5hDemxnGbbiPJXE7rjov81SaYqWuLWtNy29+jZl4JeGcje2puxwsk3ra3miEXJkR+sdh3WJ7d3iuSyWT2jo9p4m3kmXkrnJ4amqlVRehEp2lvWFNDrheamLO/HzXljlL3zB1KbpScQk0ZNenHQcPcHIE3os0TPyJGX/aA6MJB8bIUXlFWlI1Np1eLh8PLsa8rI4kkuFMGEy20AzlOPAAd5/0Vs5lyqvQH4j1Ke6Q7kCXSDR6I64gJsG5TYbfanC7COkqp6XNSeQ/4D5FACP5xyX/AAHyKACq4bRnS/if4lPuf0FdJcukmzkhyEZqcybk2UKBPgqjQSJL0fCZJA3dmT1b0UxUwY0BosBsVZq1Tj1T37ycPYM1djYkq0rysd1sXCRhQ4j1ln4ckB9bIBI/K3KKbvcjpIHintNC1Q4bsvIJqlF5Ixxe3zCZj0UzlK8LYqUf8n6hrUuyKdidkF5dEDkTl0C5XptK236yW3U36pBM7+pJZIrNIzEPBB2G/gAvMVR6x9nEO3k7dmwL3pOJrHixc67TfEBxGyyjUrxjyFrDzRFpc5ys3Uxtnpl8lcD6nnu+I+ZTScqOces+aaWkjkZ9JlhoiW0gG52SutKUd4HG/NzF0O0cuF7TwKKtIzfd3joul6t1JNDdCzpyTBFuxGGq5+5u+M/9KDgEX6tu+6O+M/JTEdA0dg/q13MmyO80J1r7SPt7xRZILoQ0j+teP2ihUM2zV2+rU4d/0O0rDI8NGV9/Ab1byQhlgNg/0VfoSMl7ncB5q0mbcb1epL3rCWz6C4PEtm/QiTsuCq18rgcJOfEKyPWqmoyc7jdWp9QptGKSUuZYaIf7Qn9hypgrfRLM3ngy3f8A+FTq8Ok/AUr39npd8vVHUl1cRRBhpqxqlNNSGZhaAXOaAb3NrC+y1voqjSRfFI5lwcOVwMr71qephDdDQ4RmQ/vL3XQBVgXk6HnzWcqzc5X6zbwuDjWSV7ZXKeKaQ7BfsUmKikcTfbuv5BTQ7sXYj3heyqvkbFLZVL92ZaEZO6j5FAz6I3Iy2o3c6wdfaQRk0gZjpVE+hsc+9WoNxuJ7dxNLFODpu9rlG6hfwXg0juCu30h/Ce0nLsC6W4Bd2ziUzvnN7pRMy2pwLrgC4kZgkkdSk0cbcV3XsOgkFWbPUi/1bZandf3j5BW42Kp0bVNYwtvtN72cPkpb68bsv4HeCQnFuTZ2+B2lh6OHhCUs0upg7p0+3d2eS5oqO9RGOBv3ApirnDpXuJGbj4Zb1L0RPgeXWBysMiduZ2JqzULdhzSqwnjOI+jvX8L3Cp788k+x91QO0u6+wfld9V7bpZ/Afld9Utw2dG9qYdvV+Q9pk8tvUfMKPSZBp44j9F2GcySDHawB3YeHE5qE2vItcXAFhYWVt16GbHFUliJVW8np8geqIjiPWfNNiMlWhcM7gccwvMcgOTPJO72Rzco5kNlGTvCvSS6lJJ3WVf6px2DwVnEB9lINg7FsvbwQqj0DUVr3FEKU9CJtAstTEH3z5hVrYR1d6sKeqayPCNt733dypVblGyNDZVWFCvvzdlZk6TYg+udeV/xHzRBNXkNJvsz5qGJpLknPM371KEGrjO2MfTxMYqny+xe6DhtHf3j5ZfVTnhV1BWn1bQNgy5qddWHh/hKHOEnJsaw+Pw9KjGF3kuo8SCxVTVN9oR0qbNUOvs8Cq18tyTvKPTi0ZOOxMKsUo9Zc6HbaKQ8b9wafqqWKlJF1aaOq/ZltjsI7wl6m2WfcorxbB4mcJ0qUY/tTv3t3K00tl4MJVi5oHFISdGSJvMQ3TRNVNI4dEt/YLx4k/NBMExdG4ne4nxV/q/K39H1LXvtc8kGwNy3cN97IciYcOEA27LpJQzl3mzhsRGjaUv7WvEsw24CeYwKJEx/7VusKXHGeDu8Kkqb6zdpbaoL9r+X3L+SIKFPAEkl5E5mZU1UIaclQ6TqCXYPw8OPWkknIC09CO+nFldaIo2+qvbMk7+GS6kpNuxWCzH3Q4dhPenIZzey4khvQaiwYrZyZXE73Hd0q/wBAtDojcDJxGXYkki1OiL0+mTXUbenvXWUwy296SSAMj1JGPa5Dmb1A0ewGNlx+EJJKkefh6EnoiU7RzCMxuQ7ouMCW3QUkkWDdmAlqi2cLJ/RzcTJgeLfJcSXktAlPpDcUQcBdSBo1lth70kl42VRDq6YYXDoPgChsuySSR6egKoX1BEBG3pz71LbEOCSSDLULHQ44DgEOVQwyOA2XSSRaYOqSKeIerJGRuVyCQkZ7kkl71ln0USY4wdoU6GiaUklV6FEE8mh42aMLm3xOcwk4jvcARbZa3Qq2WANBtuSSSsG3fvGaitbuIVPM57rXt8Nh5hWsWiGHnF7utx+SSSJPJA0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9636" name="Picture 4" descr="http://www.ravereviews.net/images/red_door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12576" y="0"/>
            <a:ext cx="10317346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/>
          <p:cNvSpPr>
            <a:spLocks noGrp="1" noChangeArrowheads="1"/>
          </p:cNvSpPr>
          <p:nvPr>
            <p:ph type="title"/>
          </p:nvPr>
        </p:nvSpPr>
        <p:spPr>
          <a:xfrm>
            <a:off x="-216024" y="457200"/>
            <a:ext cx="9468544" cy="1099592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COMMUNICATING THE VALUES &amp; VISION</a:t>
            </a:r>
            <a:endParaRPr lang="en-ZA" sz="34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608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6200" y="1752600"/>
            <a:ext cx="8229600" cy="5232400"/>
          </a:xfrm>
          <a:ln/>
        </p:spPr>
        <p:txBody>
          <a:bodyPr/>
          <a:lstStyle/>
          <a:p>
            <a:pPr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ZA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3200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Step </a:t>
            </a:r>
            <a: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11 – Vision Formula Production</a:t>
            </a:r>
            <a:b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Physical versions of the Vision Values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are produced and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displayed in a prominent location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in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organisation where employees and clients will regularly see the formula</a:t>
            </a:r>
            <a:endParaRPr lang="en-ZA" sz="32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endParaRPr lang="en-US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endParaRPr lang="en-US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4800" y="-53975"/>
            <a:ext cx="9906000" cy="70072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Grp="1" noChangeArrowheads="1"/>
          </p:cNvSpPr>
          <p:nvPr>
            <p:ph type="title"/>
          </p:nvPr>
        </p:nvSpPr>
        <p:spPr>
          <a:xfrm>
            <a:off x="36512" y="332656"/>
            <a:ext cx="9144000" cy="1459632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MEASURING THE </a:t>
            </a: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&amp; VISION</a:t>
            </a:r>
            <a:endParaRPr lang="en-ZA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81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536" y="1711349"/>
            <a:ext cx="8305800" cy="4525963"/>
          </a:xfrm>
          <a:ln/>
        </p:spPr>
        <p:txBody>
          <a:bodyPr/>
          <a:lstStyle/>
          <a:p>
            <a:pPr marL="608013" indent="-608013"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Step 12 – Measurement of Frequency </a:t>
            </a:r>
            <a:b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sz="3200" b="1" u="sng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8013" indent="-608013">
              <a:spcBef>
                <a:spcPts val="750"/>
              </a:spcBef>
              <a:buClr>
                <a:srgbClr val="000066"/>
              </a:buClr>
              <a:buFont typeface="Times New Roman" pitchFamily="18" charset="0"/>
              <a:buAutoNum type="arabicPeriod"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Employees score on the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perceived frequency of occurrence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of the Values and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Vision formula values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on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scale of 1 (negligible) to 10 (all pervasive) </a:t>
            </a:r>
          </a:p>
          <a:p>
            <a:pPr marL="608013" indent="-608013">
              <a:spcBef>
                <a:spcPts val="750"/>
              </a:spcBef>
              <a:buClr>
                <a:srgbClr val="000066"/>
              </a:buClr>
              <a:buFont typeface="Times New Roman" pitchFamily="18" charset="0"/>
              <a:buAutoNum type="arabicPeriod"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average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is calculated for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each value</a:t>
            </a:r>
            <a:endParaRPr lang="en-ZA" sz="32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2" dur="500"/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1430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INSPIRATIONAL TONE</a:t>
            </a:r>
            <a:endParaRPr lang="en-ZA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91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6200" y="1722438"/>
            <a:ext cx="8305800" cy="4525962"/>
          </a:xfrm>
          <a:ln/>
        </p:spPr>
        <p:txBody>
          <a:bodyPr/>
          <a:lstStyle/>
          <a:p>
            <a:pPr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Step 13 </a:t>
            </a:r>
            <a:r>
              <a:rPr lang="en-ZA" sz="3200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– Inspirational Tone </a:t>
            </a:r>
            <a: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of Values  </a:t>
            </a:r>
            <a:b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Each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of the values in the IVI and </a:t>
            </a:r>
            <a:b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Vision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formulas is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calibrated on the</a:t>
            </a:r>
            <a:b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Scale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of Motivations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determine its</a:t>
            </a:r>
            <a:b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ZA" sz="32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Inspirational </a:t>
            </a:r>
            <a:r>
              <a:rPr lang="en-ZA" sz="3200" b="1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Tone (IT)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strength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>
            <a:spLocks noGrp="1" noChangeArrowheads="1"/>
          </p:cNvSpPr>
          <p:nvPr>
            <p:ph type="title"/>
          </p:nvPr>
        </p:nvSpPr>
        <p:spPr>
          <a:xfrm>
            <a:off x="35496" y="457200"/>
            <a:ext cx="8686800" cy="11716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MEASURING THE </a:t>
            </a: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INDEX</a:t>
            </a:r>
            <a:endParaRPr lang="en-ZA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01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2400" y="1600200"/>
            <a:ext cx="8305800" cy="4583113"/>
          </a:xfrm>
          <a:ln/>
        </p:spPr>
        <p:txBody>
          <a:bodyPr/>
          <a:lstStyle/>
          <a:p>
            <a:pPr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Step 14 – Calculation of </a:t>
            </a:r>
            <a:r>
              <a:rPr lang="en-ZA" sz="3200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Indices</a:t>
            </a:r>
            <a: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sz="3200" b="1" u="sng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The numeric value of the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and</a:t>
            </a:r>
            <a:b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Vision Values formulae is calculated</a:t>
            </a:r>
            <a:b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by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multiplying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average frequency </a:t>
            </a:r>
            <a:b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of each value by its </a:t>
            </a:r>
            <a:r>
              <a:rPr lang="en-ZA" sz="32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Inspirational Tone </a:t>
            </a:r>
            <a:br>
              <a:rPr lang="en-ZA" sz="32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(</a:t>
            </a:r>
            <a:r>
              <a:rPr lang="en-ZA" sz="3200" b="1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IT)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and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putting these numbers into the</a:t>
            </a:r>
            <a:b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formulae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1"/>
          <p:cNvSpPr>
            <a:spLocks noGrp="1" noChangeArrowheads="1"/>
          </p:cNvSpPr>
          <p:nvPr>
            <p:ph type="title"/>
          </p:nvPr>
        </p:nvSpPr>
        <p:spPr>
          <a:xfrm>
            <a:off x="-36512" y="457200"/>
            <a:ext cx="8939336" cy="11716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MEASURING THE </a:t>
            </a: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INDEX </a:t>
            </a:r>
            <a:endParaRPr lang="en-ZA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9600" y="1493838"/>
            <a:ext cx="8305800" cy="10172700"/>
          </a:xfrm>
          <a:ln/>
        </p:spPr>
        <p:txBody>
          <a:bodyPr/>
          <a:lstStyle/>
          <a:p>
            <a:pPr>
              <a:spcBef>
                <a:spcPts val="45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28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Step 14 – Calculation of the </a:t>
            </a:r>
            <a:r>
              <a:rPr lang="en-ZA" sz="2800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 </a:t>
            </a:r>
            <a:r>
              <a:rPr lang="en-ZA" sz="28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&amp; Vision Values</a:t>
            </a:r>
            <a:r>
              <a:rPr lang="en-ZA" sz="18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br>
              <a:rPr lang="en-ZA" sz="18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sz="1800" b="1" u="sng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ts val="70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n-ZA" sz="28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Example 1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   </a:t>
            </a:r>
            <a:b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Bureaucracy = 7 (frequency) x -4 (tone) </a:t>
            </a:r>
            <a:b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= </a:t>
            </a:r>
            <a:r>
              <a:rPr lang="en-ZA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-28 </a:t>
            </a:r>
          </a:p>
          <a:p>
            <a:pPr>
              <a:spcBef>
                <a:spcPts val="70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ZA" sz="28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Example 2 </a:t>
            </a:r>
            <a:br>
              <a:rPr lang="en-ZA" sz="28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28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28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Integrity = [6 (frequency) x +4 (tone)]</a:t>
            </a:r>
            <a:r>
              <a:rPr lang="en-ZA" sz="2800" b="1" baseline="30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b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= </a:t>
            </a:r>
            <a:r>
              <a:rPr lang="en-ZA" sz="2800" b="1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13,824</a:t>
            </a:r>
          </a:p>
          <a:p>
            <a:pPr>
              <a:spcBef>
                <a:spcPts val="70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</a:t>
            </a:r>
            <a:b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sz="28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ts val="45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endParaRPr lang="en-ZA" sz="18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ts val="45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endParaRPr lang="en-ZA" sz="18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ts val="85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34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</a:p>
          <a:p>
            <a:pPr>
              <a:spcBef>
                <a:spcPts val="85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endParaRPr lang="en-ZA" sz="34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ts val="90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br>
              <a:rPr lang="en-ZA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sz="36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ts val="90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endParaRPr lang="en-ZA" sz="36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ts val="90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endParaRPr lang="en-ZA" sz="36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512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2" dur="500"/>
                                        <p:tgtEl>
                                          <p:spTgt spid="512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7" dur="500"/>
                                        <p:tgtEl>
                                          <p:spTgt spid="512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/>
          <p:cNvSpPr>
            <a:spLocks noGrp="1" noChangeArrowheads="1"/>
          </p:cNvSpPr>
          <p:nvPr>
            <p:ph type="title"/>
          </p:nvPr>
        </p:nvSpPr>
        <p:spPr>
          <a:xfrm>
            <a:off x="205680" y="457200"/>
            <a:ext cx="8686800" cy="1099592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MEASURING THE </a:t>
            </a: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INDEX </a:t>
            </a:r>
            <a:endParaRPr lang="en-ZA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52226" name="Group 2"/>
          <p:cNvGraphicFramePr>
            <a:graphicFrameLocks noGrp="1"/>
          </p:cNvGraphicFramePr>
          <p:nvPr/>
        </p:nvGraphicFramePr>
        <p:xfrm>
          <a:off x="457200" y="1604963"/>
          <a:ext cx="8383588" cy="4491039"/>
        </p:xfrm>
        <a:graphic>
          <a:graphicData uri="http://schemas.openxmlformats.org/drawingml/2006/table">
            <a:tbl>
              <a:tblPr/>
              <a:tblGrid>
                <a:gridCol w="2590800"/>
                <a:gridCol w="1447800"/>
                <a:gridCol w="763588"/>
                <a:gridCol w="1524000"/>
                <a:gridCol w="2057400"/>
              </a:tblGrid>
              <a:tr h="368300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Value</a:t>
                      </a:r>
                    </a:p>
                  </a:txBody>
                  <a:tcPr marT="15876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Frequency </a:t>
                      </a:r>
                    </a:p>
                  </a:txBody>
                  <a:tcPr marT="15876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Tone</a:t>
                      </a:r>
                    </a:p>
                  </a:txBody>
                  <a:tcPr marT="15876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Importance</a:t>
                      </a:r>
                    </a:p>
                  </a:txBody>
                  <a:tcPr marT="15876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Formula Value</a:t>
                      </a:r>
                    </a:p>
                  </a:txBody>
                  <a:tcPr marT="15876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Integrity</a:t>
                      </a:r>
                    </a:p>
                  </a:txBody>
                  <a:tcPr marT="13230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6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13,824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Enthusiasm</a:t>
                      </a:r>
                    </a:p>
                  </a:txBody>
                  <a:tcPr marT="13230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400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Customer Care</a:t>
                      </a:r>
                    </a:p>
                  </a:txBody>
                  <a:tcPr marT="13230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7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784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Diligence</a:t>
                      </a:r>
                    </a:p>
                  </a:txBody>
                  <a:tcPr marT="13230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15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Innovation</a:t>
                      </a:r>
                    </a:p>
                  </a:txBody>
                  <a:tcPr marT="13230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√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Fear of Failure</a:t>
                      </a:r>
                    </a:p>
                  </a:txBody>
                  <a:tcPr marT="13230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7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-4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-21,952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Laziness &amp; Complacency</a:t>
                      </a:r>
                    </a:p>
                  </a:txBody>
                  <a:tcPr marT="13230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6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-6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-1,296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Stress</a:t>
                      </a:r>
                    </a:p>
                  </a:txBody>
                  <a:tcPr marT="13230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7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-3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-441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Bureaucracy</a:t>
                      </a:r>
                    </a:p>
                  </a:txBody>
                  <a:tcPr marT="13230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7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-4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-28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Excessive Focus on Profit</a:t>
                      </a:r>
                    </a:p>
                  </a:txBody>
                  <a:tcPr marT="13230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8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-4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GB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-32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marT="13230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marT="13230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marT="13230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</a:t>
                      </a:r>
                    </a:p>
                  </a:txBody>
                  <a:tcPr marT="13230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-8,724</a:t>
                      </a:r>
                    </a:p>
                  </a:txBody>
                  <a:tcPr marT="15876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1430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MEASURING THE </a:t>
            </a: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 </a:t>
            </a:r>
            <a:r>
              <a:rPr lang="en-ZA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 YRS ON</a:t>
            </a:r>
          </a:p>
        </p:txBody>
      </p:sp>
      <p:graphicFrame>
        <p:nvGraphicFramePr>
          <p:cNvPr id="53250" name="Group 2"/>
          <p:cNvGraphicFramePr>
            <a:graphicFrameLocks noGrp="1"/>
          </p:cNvGraphicFramePr>
          <p:nvPr/>
        </p:nvGraphicFramePr>
        <p:xfrm>
          <a:off x="457200" y="1604963"/>
          <a:ext cx="8383588" cy="4491039"/>
        </p:xfrm>
        <a:graphic>
          <a:graphicData uri="http://schemas.openxmlformats.org/drawingml/2006/table">
            <a:tbl>
              <a:tblPr/>
              <a:tblGrid>
                <a:gridCol w="2590800"/>
                <a:gridCol w="1447800"/>
                <a:gridCol w="763588"/>
                <a:gridCol w="1524000"/>
                <a:gridCol w="2057400"/>
              </a:tblGrid>
              <a:tr h="368300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Value</a:t>
                      </a:r>
                    </a:p>
                  </a:txBody>
                  <a:tcPr marT="15876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Frequency </a:t>
                      </a:r>
                    </a:p>
                  </a:txBody>
                  <a:tcPr marT="15876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Tone</a:t>
                      </a:r>
                    </a:p>
                  </a:txBody>
                  <a:tcPr marT="15876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Importance</a:t>
                      </a:r>
                    </a:p>
                  </a:txBody>
                  <a:tcPr marT="15876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Formula Value</a:t>
                      </a:r>
                    </a:p>
                  </a:txBody>
                  <a:tcPr marT="15876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Arial" charset="0"/>
                          <a:cs typeface="Arial" charset="0"/>
                        </a:rPr>
                        <a:t>Integrity</a:t>
                      </a:r>
                    </a:p>
                  </a:txBody>
                  <a:tcPr marT="13230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Arial" charset="0"/>
                          <a:cs typeface="Arial" charset="0"/>
                        </a:rPr>
                        <a:t>8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Arial" charset="0"/>
                          <a:cs typeface="Arial" charset="0"/>
                        </a:rPr>
                        <a:t>64,000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Arial" charset="0"/>
                          <a:cs typeface="Arial" charset="0"/>
                        </a:rPr>
                        <a:t>Enthusiasm</a:t>
                      </a:r>
                    </a:p>
                  </a:txBody>
                  <a:tcPr marT="13230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Arial" charset="0"/>
                          <a:cs typeface="Arial" charset="0"/>
                        </a:rPr>
                        <a:t>7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42,875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Arial" charset="0"/>
                          <a:cs typeface="Arial" charset="0"/>
                        </a:rPr>
                        <a:t>Customer Care</a:t>
                      </a:r>
                    </a:p>
                  </a:txBody>
                  <a:tcPr marT="13230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Arial" charset="0"/>
                          <a:cs typeface="Arial" charset="0"/>
                        </a:rPr>
                        <a:t>9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2,025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Diligence</a:t>
                      </a:r>
                    </a:p>
                  </a:txBody>
                  <a:tcPr marT="13230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7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21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Arial" charset="0"/>
                          <a:cs typeface="Arial" charset="0"/>
                        </a:rPr>
                        <a:t>Innovation</a:t>
                      </a:r>
                    </a:p>
                  </a:txBody>
                  <a:tcPr marT="13230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Arial" charset="0"/>
                          <a:cs typeface="Arial" charset="0"/>
                        </a:rPr>
                        <a:t>625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Fear of Failure</a:t>
                      </a:r>
                    </a:p>
                  </a:txBody>
                  <a:tcPr marT="13230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-4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-400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Laziness &amp; Complacency</a:t>
                      </a:r>
                    </a:p>
                  </a:txBody>
                  <a:tcPr marT="13230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-6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-24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Stress</a:t>
                      </a:r>
                    </a:p>
                  </a:txBody>
                  <a:tcPr marT="13230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-3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-15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Bureaucracy</a:t>
                      </a:r>
                    </a:p>
                  </a:txBody>
                  <a:tcPr marT="13230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-4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-20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Excessive Focus on Profit</a:t>
                      </a:r>
                    </a:p>
                  </a:txBody>
                  <a:tcPr marT="13230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6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-4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√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-5</a:t>
                      </a:r>
                    </a:p>
                  </a:txBody>
                  <a:tcPr marT="14112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marT="13230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marT="13230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marT="13230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</a:t>
                      </a:r>
                    </a:p>
                  </a:txBody>
                  <a:tcPr marT="13230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109,082</a:t>
                      </a:r>
                    </a:p>
                  </a:txBody>
                  <a:tcPr marT="15876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1"/>
          <p:cNvSpPr>
            <a:spLocks noGrp="1" noChangeArrowheads="1"/>
          </p:cNvSpPr>
          <p:nvPr>
            <p:ph type="title"/>
          </p:nvPr>
        </p:nvSpPr>
        <p:spPr>
          <a:xfrm>
            <a:off x="61664" y="457200"/>
            <a:ext cx="8686800" cy="1243608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MEASURING THE </a:t>
            </a: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INDEX </a:t>
            </a:r>
            <a:endParaRPr lang="en-ZA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42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51520" y="1628800"/>
            <a:ext cx="8534400" cy="5895975"/>
          </a:xfrm>
          <a:ln/>
        </p:spPr>
        <p:txBody>
          <a:bodyPr/>
          <a:lstStyle/>
          <a:p>
            <a:pPr>
              <a:lnSpc>
                <a:spcPct val="90000"/>
              </a:lnSpc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Step 15 – Regular Scoring &amp; Evaluation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b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sz="32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  <a:buClr>
                <a:srgbClr val="CC0000"/>
              </a:buClr>
              <a:buSzPct val="150000"/>
              <a:buFont typeface="Wingdings" pitchFamily="2" charset="2"/>
              <a:buChar char="ü"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Every month or quarter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employees and key </a:t>
            </a:r>
            <a:b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stakeholders of the organisation </a:t>
            </a:r>
            <a: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score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on 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</a:t>
            </a:r>
            <a:b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frequency </a:t>
            </a:r>
            <a: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of occurrence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of all the values and</a:t>
            </a:r>
            <a:b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give </a:t>
            </a:r>
            <a: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qualitative feedback</a:t>
            </a:r>
          </a:p>
          <a:p>
            <a:pPr>
              <a:lnSpc>
                <a:spcPct val="90000"/>
              </a:lnSpc>
              <a:buClr>
                <a:srgbClr val="CC0000"/>
              </a:buClr>
              <a:buSzPct val="150000"/>
              <a:buFont typeface="Wingdings" pitchFamily="2" charset="2"/>
              <a:buNone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Allows 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management to see </a:t>
            </a:r>
            <a: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how the values </a:t>
            </a:r>
            <a:b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are being lived 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 different parts of the</a:t>
            </a:r>
            <a:b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organisation and </a:t>
            </a:r>
            <a:r>
              <a:rPr lang="en-ZA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how </a:t>
            </a:r>
            <a: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</a:t>
            </a:r>
            <a:r>
              <a:rPr lang="en-ZA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improve</a:t>
            </a:r>
            <a:endParaRPr lang="en-ZA" sz="28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endParaRPr lang="en-ZA" sz="28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4276" name="Line 4"/>
          <p:cNvSpPr>
            <a:spLocks noChangeShapeType="1"/>
          </p:cNvSpPr>
          <p:nvPr/>
        </p:nvSpPr>
        <p:spPr bwMode="auto">
          <a:xfrm>
            <a:off x="467544" y="4797152"/>
            <a:ext cx="431800" cy="0"/>
          </a:xfrm>
          <a:prstGeom prst="line">
            <a:avLst/>
          </a:prstGeom>
          <a:noFill/>
          <a:ln w="635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Z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4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42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1"/>
          <p:cNvSpPr>
            <a:spLocks noGrp="1" noChangeArrowheads="1"/>
          </p:cNvSpPr>
          <p:nvPr>
            <p:ph type="title"/>
          </p:nvPr>
        </p:nvSpPr>
        <p:spPr>
          <a:xfrm>
            <a:off x="179512" y="404664"/>
            <a:ext cx="8686800" cy="11716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MEASURING THE </a:t>
            </a: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INDEX </a:t>
            </a:r>
            <a:endParaRPr lang="en-ZA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52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80392" y="1417638"/>
            <a:ext cx="8596064" cy="5440362"/>
          </a:xfrm>
          <a:ln/>
        </p:spPr>
        <p:txBody>
          <a:bodyPr/>
          <a:lstStyle/>
          <a:p>
            <a:pPr>
              <a:spcBef>
                <a:spcPts val="70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n-ZA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Step 16 – Repeating the Process</a:t>
            </a:r>
            <a:r>
              <a:rPr lang="en-ZA" sz="28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br>
              <a:rPr lang="en-ZA" sz="28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sz="2800" b="1" u="sng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ts val="65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n-ZA" sz="2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Discovering </a:t>
            </a:r>
            <a:r>
              <a:rPr lang="en-ZA" sz="2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and communicating the </a:t>
            </a:r>
            <a:r>
              <a:rPr lang="en-ZA" sz="2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Index </a:t>
            </a:r>
            <a:br>
              <a:rPr lang="en-ZA" sz="2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2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and Vision </a:t>
            </a:r>
            <a:r>
              <a:rPr lang="en-ZA" sz="2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formulas </a:t>
            </a:r>
            <a:r>
              <a:rPr lang="en-ZA" sz="2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is </a:t>
            </a:r>
            <a:r>
              <a:rPr lang="en-ZA" sz="2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repeated </a:t>
            </a:r>
            <a:r>
              <a:rPr lang="en-ZA" sz="2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every </a:t>
            </a:r>
            <a:r>
              <a:rPr lang="en-ZA" sz="2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2 - 3 </a:t>
            </a:r>
            <a:br>
              <a:rPr lang="en-ZA" sz="2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2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years</a:t>
            </a:r>
            <a:r>
              <a:rPr lang="en-ZA" sz="2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to:</a:t>
            </a:r>
            <a:r>
              <a:rPr lang="en-ZA" sz="2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2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sz="26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1371600" lvl="2" indent="-457200">
              <a:buClr>
                <a:srgbClr val="CC0000"/>
              </a:buClr>
              <a:buSzPct val="150000"/>
              <a:buFont typeface="Wingdings" pitchFamily="2" charset="2"/>
              <a:buChar char=""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Ensure that everyone in the organisation knows </a:t>
            </a:r>
            <a:r>
              <a:rPr lang="en-ZA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what values are driving </a:t>
            </a:r>
            <a:r>
              <a:rPr lang="en-ZA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it</a:t>
            </a:r>
            <a:endParaRPr lang="en-ZA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1371600" lvl="2" indent="-457200">
              <a:buClr>
                <a:srgbClr val="CC0000"/>
              </a:buClr>
              <a:buSzPct val="150000"/>
              <a:buFont typeface="Wingdings" pitchFamily="2" charset="2"/>
              <a:buChar char=""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Is continuously </a:t>
            </a:r>
            <a:r>
              <a:rPr lang="en-ZA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improving</a:t>
            </a: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their own </a:t>
            </a:r>
            <a:r>
              <a:rPr lang="en-ZA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</a:t>
            </a:r>
            <a:endParaRPr lang="en-ZA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1371600" lvl="2" indent="-457200">
              <a:buClr>
                <a:srgbClr val="CC0000"/>
              </a:buClr>
              <a:buSzPct val="150000"/>
              <a:buFont typeface="Wingdings" pitchFamily="2" charset="2"/>
              <a:buChar char=""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Align </a:t>
            </a:r>
            <a:r>
              <a:rPr lang="en-ZA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their behaviour </a:t>
            </a: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with </a:t>
            </a:r>
            <a:r>
              <a:rPr lang="en-ZA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</a:t>
            </a: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organisation’s latest</a:t>
            </a:r>
            <a:r>
              <a:rPr lang="en-ZA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Vision Values</a:t>
            </a:r>
          </a:p>
          <a:p>
            <a:pPr>
              <a:buClrTx/>
              <a:buSzTx/>
              <a:buFontTx/>
              <a:buNone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endParaRPr lang="en-ZA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552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2" dur="500"/>
                                        <p:tgtEl>
                                          <p:spTgt spid="552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7" dur="500"/>
                                        <p:tgtEl>
                                          <p:spTgt spid="552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Grp="1" noChangeArrowheads="1"/>
          </p:cNvSpPr>
          <p:nvPr>
            <p:ph type="title"/>
          </p:nvPr>
        </p:nvSpPr>
        <p:spPr>
          <a:xfrm>
            <a:off x="0" y="609600"/>
            <a:ext cx="9144000" cy="9144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8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FORMULA FOR TRANSFORMATION</a:t>
            </a:r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772816"/>
            <a:ext cx="8839200" cy="1739900"/>
          </a:xfrm>
          <a:ln/>
        </p:spPr>
        <p:txBody>
          <a:bodyPr/>
          <a:lstStyle/>
          <a:p>
            <a:pPr algn="ctr">
              <a:spcBef>
                <a:spcPts val="9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ZA" sz="4000" b="1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WEALTH</a:t>
            </a:r>
            <a:r>
              <a:rPr lang="en-ZA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=</a:t>
            </a:r>
            <a:r>
              <a:rPr lang="en-ZA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4000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</a:t>
            </a:r>
            <a:r>
              <a:rPr lang="en-ZA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X</a:t>
            </a:r>
            <a:r>
              <a:rPr lang="en-ZA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LEVERAGE</a:t>
            </a:r>
            <a:r>
              <a:rPr lang="en-ZA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sz="36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-324544" y="2942115"/>
            <a:ext cx="9649072" cy="36134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600" b="1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INSPIRED </a:t>
            </a:r>
            <a:r>
              <a:rPr lang="en-ZA" sz="36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CAPITAL INDEX </a:t>
            </a:r>
            <a:r>
              <a:rPr lang="en-ZA" sz="3600" b="1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(ICI)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= 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600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</a:t>
            </a:r>
            <a:r>
              <a:rPr lang="en-ZA" sz="3600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INDEX </a:t>
            </a:r>
            <a:r>
              <a:rPr lang="en-ZA" sz="3600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(VI</a:t>
            </a:r>
            <a:r>
              <a:rPr lang="en-ZA" sz="3600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X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6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SYSTEMS INDEX (</a:t>
            </a:r>
            <a:r>
              <a:rPr lang="en-US" sz="36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</a:t>
            </a:r>
            <a:r>
              <a:rPr lang="en-US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</a:p>
          <a:p>
            <a:pPr>
              <a:spcBef>
                <a:spcPts val="2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sz="32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1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9144000" cy="11716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MEASURING THE </a:t>
            </a: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SYSTEMS INDEX</a:t>
            </a:r>
            <a:endParaRPr lang="en-ZA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83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798638"/>
            <a:ext cx="8305800" cy="4525962"/>
          </a:xfrm>
          <a:ln/>
        </p:spPr>
        <p:txBody>
          <a:bodyPr/>
          <a:lstStyle/>
          <a:p>
            <a:pPr marL="608013" indent="-608013">
              <a:buClr>
                <a:srgbClr val="CC0000"/>
              </a:buClr>
              <a:buSzPct val="150000"/>
              <a:buFont typeface="Wingdings" pitchFamily="2" charset="2"/>
              <a:buChar char=""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Discovering and measuring the </a:t>
            </a:r>
            <a:r>
              <a:rPr lang="en-ZA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Systems Index (SI</a:t>
            </a:r>
            <a:r>
              <a:rPr lang="en-ZA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 </a:t>
            </a: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is done using the same process as </a:t>
            </a:r>
            <a:r>
              <a:rPr lang="en-ZA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used for </a:t>
            </a: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</a:t>
            </a:r>
            <a:r>
              <a:rPr lang="en-ZA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Index</a:t>
            </a:r>
            <a:endParaRPr lang="en-ZA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8013" indent="-608013">
              <a:buClr>
                <a:srgbClr val="CC0000"/>
              </a:buClr>
              <a:buSzPct val="150000"/>
              <a:buFont typeface="Wingdings" pitchFamily="2" charset="2"/>
              <a:buChar char=""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r>
              <a:rPr lang="en-ZA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Actual and Desired Behaviours </a:t>
            </a: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and </a:t>
            </a:r>
            <a:r>
              <a:rPr lang="en-ZA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Systems &amp; Processes </a:t>
            </a: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are determined and measured for each </a:t>
            </a:r>
            <a:r>
              <a:rPr lang="en-ZA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functional department / business unit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583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2" dur="500"/>
                                        <p:tgtEl>
                                          <p:spTgt spid="583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1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9144000" cy="1027584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MEASURING THE </a:t>
            </a: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SYSTEMS INDEX</a:t>
            </a:r>
            <a:endParaRPr lang="en-ZA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93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6200" y="1752600"/>
            <a:ext cx="8763000" cy="4987925"/>
          </a:xfrm>
          <a:ln/>
        </p:spPr>
        <p:txBody>
          <a:bodyPr/>
          <a:lstStyle/>
          <a:p>
            <a:pPr>
              <a:spcBef>
                <a:spcPts val="75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The </a:t>
            </a:r>
            <a:r>
              <a:rPr lang="en-ZA" sz="3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 </a:t>
            </a:r>
            <a:r>
              <a:rPr lang="en-ZA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is calculated</a:t>
            </a:r>
            <a:r>
              <a:rPr lang="en-ZA" sz="3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 each </a:t>
            </a:r>
            <a:r>
              <a:rPr lang="en-ZA" sz="3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functional</a:t>
            </a:r>
            <a:br>
              <a:rPr lang="en-ZA" sz="3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department</a:t>
            </a:r>
            <a:r>
              <a:rPr lang="en-ZA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and / or </a:t>
            </a:r>
            <a:r>
              <a:rPr lang="en-ZA" sz="3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business unit</a:t>
            </a:r>
            <a:r>
              <a:rPr lang="en-ZA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in the</a:t>
            </a:r>
            <a:br>
              <a:rPr lang="en-ZA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following way</a:t>
            </a:r>
            <a:r>
              <a:rPr lang="en-ZA" sz="3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  <a:r>
              <a:rPr lang="en-ZA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  </a:t>
            </a:r>
            <a:br>
              <a:rPr lang="en-ZA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sz="30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ts val="75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Behaviour Index (BI)</a:t>
            </a:r>
            <a:r>
              <a:rPr lang="en-ZA" b="1" baseline="-25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Dept</a:t>
            </a:r>
            <a:r>
              <a:rPr lang="en-ZA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ts val="75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+</a:t>
            </a:r>
          </a:p>
          <a:p>
            <a:pPr>
              <a:spcBef>
                <a:spcPts val="75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Systems &amp; Processes </a:t>
            </a:r>
          </a:p>
          <a:p>
            <a:pPr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Index (SPI)</a:t>
            </a:r>
            <a:r>
              <a:rPr lang="en-ZA" b="1" baseline="-25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Dept</a:t>
            </a:r>
          </a:p>
          <a:p>
            <a:pPr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endParaRPr lang="en-ZA" b="1" baseline="-250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9395" name="Text Box 3"/>
          <p:cNvSpPr txBox="1">
            <a:spLocks noChangeArrowheads="1"/>
          </p:cNvSpPr>
          <p:nvPr/>
        </p:nvSpPr>
        <p:spPr bwMode="auto">
          <a:xfrm>
            <a:off x="990600" y="4251325"/>
            <a:ext cx="2514600" cy="556179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875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000" b="1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</a:t>
            </a:r>
            <a:r>
              <a:rPr lang="en-ZA" sz="3000" b="1" baseline="-25000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Dept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ZA" sz="3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=</a:t>
            </a:r>
            <a:endParaRPr lang="en-ZA" sz="30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9397" name="Text Box 5"/>
          <p:cNvSpPr txBox="1">
            <a:spLocks noChangeArrowheads="1"/>
          </p:cNvSpPr>
          <p:nvPr/>
        </p:nvSpPr>
        <p:spPr bwMode="auto">
          <a:xfrm>
            <a:off x="0" y="6216650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CC0000"/>
                </a:solidFill>
              </a:rPr>
              <a:t>*</a:t>
            </a:r>
            <a:r>
              <a:rPr lang="en-US"/>
              <a:t> </a:t>
            </a:r>
            <a:r>
              <a:rPr lang="en-US" b="1">
                <a:effectLst>
                  <a:outerShdw blurRad="38100" dist="38100" dir="2700000" algn="tl">
                    <a:srgbClr val="C0C0C0"/>
                  </a:outerShdw>
                </a:effectLst>
              </a:rPr>
              <a:t>The Behaviour and Systems &amp; Processes Indices may be consolidated into </a:t>
            </a:r>
            <a:br>
              <a:rPr lang="en-US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b="1">
                <a:effectLst>
                  <a:outerShdw blurRad="38100" dist="38100" dir="2700000" algn="tl">
                    <a:srgbClr val="C0C0C0"/>
                  </a:outerShdw>
                </a:effectLst>
              </a:rPr>
              <a:t>   one index if this is deemed to be practical by the particular organisation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2" dur="5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7" dur="500"/>
                                        <p:tgtEl>
                                          <p:spTgt spid="593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2" dur="500"/>
                                        <p:tgtEl>
                                          <p:spTgt spid="593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7" dur="500"/>
                                        <p:tgtEl>
                                          <p:spTgt spid="593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0" dur="500"/>
                                        <p:tgtEl>
                                          <p:spTgt spid="593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1"/>
          <p:cNvSpPr>
            <a:spLocks noGrp="1" noChangeArrowheads="1"/>
          </p:cNvSpPr>
          <p:nvPr>
            <p:ph type="title"/>
          </p:nvPr>
        </p:nvSpPr>
        <p:spPr>
          <a:xfrm>
            <a:off x="-72008" y="457200"/>
            <a:ext cx="9324528" cy="1243608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MEASURING THE </a:t>
            </a: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SYSTEMS INDEX</a:t>
            </a:r>
            <a:endParaRPr lang="en-ZA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04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6200" y="1600200"/>
            <a:ext cx="8763000" cy="4900613"/>
          </a:xfrm>
          <a:ln/>
        </p:spPr>
        <p:txBody>
          <a:bodyPr/>
          <a:lstStyle/>
          <a:p>
            <a:pPr>
              <a:spcBef>
                <a:spcPts val="75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The </a:t>
            </a:r>
            <a:r>
              <a:rPr lang="en-ZA" sz="3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 </a:t>
            </a:r>
            <a:r>
              <a:rPr lang="en-ZA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 the whole organisation is</a:t>
            </a:r>
            <a:br>
              <a:rPr lang="en-ZA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calculated by averaging the </a:t>
            </a:r>
            <a:r>
              <a:rPr lang="en-ZA" sz="3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 </a:t>
            </a:r>
            <a:r>
              <a:rPr lang="en-ZA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</a:t>
            </a:r>
            <a:br>
              <a:rPr lang="en-ZA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for each department / business unit:</a:t>
            </a:r>
          </a:p>
          <a:p>
            <a:pPr>
              <a:spcBef>
                <a:spcPts val="75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</a:t>
            </a:r>
          </a:p>
          <a:p>
            <a:pPr>
              <a:spcBef>
                <a:spcPts val="75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n-ZA" sz="3000" b="1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</a:t>
            </a:r>
            <a:r>
              <a:rPr lang="en-ZA" sz="3000" b="1" baseline="-25000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Mkting</a:t>
            </a:r>
            <a:r>
              <a:rPr lang="en-ZA" sz="3000" b="1" baseline="-250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+</a:t>
            </a:r>
            <a:r>
              <a:rPr lang="en-ZA" sz="3000" b="1" baseline="-25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3000" b="1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</a:t>
            </a:r>
            <a:r>
              <a:rPr lang="en-ZA" sz="3000" b="1" baseline="-25000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Accnts</a:t>
            </a:r>
            <a:r>
              <a:rPr lang="en-ZA" sz="3000" b="1" baseline="-250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3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+ SI</a:t>
            </a:r>
            <a:r>
              <a:rPr lang="en-ZA" sz="3000" b="1" baseline="-250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X</a:t>
            </a:r>
            <a:r>
              <a:rPr lang="en-ZA" sz="3000" b="1" baseline="-250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+ … + </a:t>
            </a:r>
            <a:r>
              <a:rPr lang="en-ZA" sz="3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</a:t>
            </a:r>
            <a:r>
              <a:rPr lang="en-ZA" sz="3000" b="1" baseline="-250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</a:t>
            </a:r>
            <a:r>
              <a:rPr lang="en-ZA" sz="3000" b="1" baseline="-2500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  <a:r>
              <a:rPr lang="en-ZA" sz="3000" b="1" baseline="-25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000" b="1" baseline="-25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000" b="1" baseline="-25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ts val="75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endParaRPr lang="en-ZA" sz="3000" b="1" baseline="-250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ts val="75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endParaRPr lang="en-ZA" sz="3000" b="1" baseline="-250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0419" name="Line 3"/>
          <p:cNvSpPr>
            <a:spLocks noChangeShapeType="1"/>
          </p:cNvSpPr>
          <p:nvPr/>
        </p:nvSpPr>
        <p:spPr bwMode="auto">
          <a:xfrm>
            <a:off x="2843808" y="4365104"/>
            <a:ext cx="5497016" cy="4936"/>
          </a:xfrm>
          <a:prstGeom prst="line">
            <a:avLst/>
          </a:prstGeom>
          <a:noFill/>
          <a:ln w="38160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ZA"/>
          </a:p>
        </p:txBody>
      </p:sp>
      <p:sp>
        <p:nvSpPr>
          <p:cNvPr id="60420" name="Text Box 4"/>
          <p:cNvSpPr txBox="1">
            <a:spLocks noChangeArrowheads="1"/>
          </p:cNvSpPr>
          <p:nvPr/>
        </p:nvSpPr>
        <p:spPr bwMode="auto">
          <a:xfrm>
            <a:off x="1070248" y="4096957"/>
            <a:ext cx="2133600" cy="556179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875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000" b="1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</a:t>
            </a:r>
            <a:r>
              <a:rPr lang="en-ZA" sz="3000" b="1" baseline="-25000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Org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ZA" sz="3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=</a:t>
            </a:r>
            <a:endParaRPr lang="en-ZA" sz="30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0421" name="Text Box 5"/>
          <p:cNvSpPr txBox="1">
            <a:spLocks noChangeArrowheads="1"/>
          </p:cNvSpPr>
          <p:nvPr/>
        </p:nvSpPr>
        <p:spPr bwMode="auto">
          <a:xfrm>
            <a:off x="3851920" y="4509120"/>
            <a:ext cx="3200400" cy="5508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875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30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N</a:t>
            </a:r>
            <a:r>
              <a:rPr lang="en-US" sz="3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</a:p>
        </p:txBody>
      </p:sp>
      <p:sp>
        <p:nvSpPr>
          <p:cNvPr id="60422" name="Text Box 6"/>
          <p:cNvSpPr txBox="1">
            <a:spLocks noChangeArrowheads="1"/>
          </p:cNvSpPr>
          <p:nvPr/>
        </p:nvSpPr>
        <p:spPr bwMode="auto">
          <a:xfrm>
            <a:off x="228600" y="6308725"/>
            <a:ext cx="8915400" cy="398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  <a:r>
              <a:rPr lang="en-US" sz="20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 = </a:t>
            </a:r>
            <a:r>
              <a:rPr lang="en-ZA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Number of departments and therefore, terms in the numerator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2" dur="500"/>
                                        <p:tgtEl>
                                          <p:spTgt spid="60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7" dur="500"/>
                                        <p:tgtEl>
                                          <p:spTgt spid="60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2" dur="5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5" dur="500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8" dur="5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Grp="1" noChangeArrowheads="1"/>
          </p:cNvSpPr>
          <p:nvPr>
            <p:ph type="title"/>
          </p:nvPr>
        </p:nvSpPr>
        <p:spPr>
          <a:xfrm>
            <a:off x="0" y="609600"/>
            <a:ext cx="9144000" cy="9144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8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FORMULA FOR TRANSFORMATION</a:t>
            </a:r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772816"/>
            <a:ext cx="8839200" cy="1739900"/>
          </a:xfrm>
          <a:ln/>
        </p:spPr>
        <p:txBody>
          <a:bodyPr/>
          <a:lstStyle/>
          <a:p>
            <a:pPr algn="ctr">
              <a:spcBef>
                <a:spcPts val="9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ZA" sz="4000" b="1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WEALTH</a:t>
            </a:r>
            <a:r>
              <a:rPr lang="en-ZA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=</a:t>
            </a:r>
            <a:r>
              <a:rPr lang="en-ZA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VALUE </a:t>
            </a:r>
            <a:r>
              <a:rPr lang="en-ZA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X</a:t>
            </a:r>
            <a:r>
              <a:rPr lang="en-ZA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4000" b="1" u="sng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LEVERAGE</a:t>
            </a:r>
            <a:r>
              <a:rPr lang="en-ZA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sz="36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-324544" y="2942115"/>
            <a:ext cx="9649072" cy="36134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600" b="1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INSPIRED </a:t>
            </a:r>
            <a:r>
              <a:rPr lang="en-ZA" sz="36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CAPITAL INDEX </a:t>
            </a:r>
            <a:r>
              <a:rPr lang="en-ZA" sz="3600" b="1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(ICI)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= 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</a:t>
            </a:r>
            <a:r>
              <a:rPr lang="en-ZA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INDEX </a:t>
            </a:r>
            <a:r>
              <a:rPr lang="en-ZA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(VI</a:t>
            </a:r>
            <a:r>
              <a:rPr lang="en-ZA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X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600" b="1" u="sng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SYSTEMS INDEX (</a:t>
            </a:r>
            <a:r>
              <a:rPr lang="en-US" sz="3600" b="1" u="sng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</a:t>
            </a:r>
            <a:r>
              <a:rPr lang="en-US" sz="3600" b="1" u="sng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</a:p>
          <a:p>
            <a:pPr>
              <a:spcBef>
                <a:spcPts val="2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sz="32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Grp="1" noChangeArrowheads="1"/>
          </p:cNvSpPr>
          <p:nvPr>
            <p:ph type="title"/>
          </p:nvPr>
        </p:nvSpPr>
        <p:spPr>
          <a:xfrm>
            <a:off x="0" y="609600"/>
            <a:ext cx="9144000" cy="9144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8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FORMULA FOR TRANSFORMATION</a:t>
            </a:r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772816"/>
            <a:ext cx="8839200" cy="1739900"/>
          </a:xfrm>
          <a:ln/>
        </p:spPr>
        <p:txBody>
          <a:bodyPr/>
          <a:lstStyle/>
          <a:p>
            <a:pPr algn="ctr">
              <a:spcBef>
                <a:spcPts val="9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ZA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ZA" sz="4000" b="1" u="sng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WEALTH</a:t>
            </a:r>
            <a:r>
              <a:rPr lang="en-ZA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=</a:t>
            </a:r>
            <a:r>
              <a:rPr lang="en-ZA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VALUE </a:t>
            </a:r>
            <a:r>
              <a:rPr lang="en-ZA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X</a:t>
            </a:r>
            <a:r>
              <a:rPr lang="en-ZA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LEVERAGE</a:t>
            </a:r>
            <a:r>
              <a:rPr lang="en-ZA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ZA" sz="36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-324544" y="2942115"/>
            <a:ext cx="9649072" cy="36134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600" b="1" u="sng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INSPIRED </a:t>
            </a:r>
            <a:r>
              <a:rPr lang="en-ZA" sz="3600" b="1" u="sng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CAPITAL INDEX </a:t>
            </a:r>
            <a:r>
              <a:rPr lang="en-ZA" sz="3600" b="1" u="sng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(ICI)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= 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 </a:t>
            </a:r>
            <a:r>
              <a:rPr lang="en-ZA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INDEX </a:t>
            </a:r>
            <a:r>
              <a:rPr lang="en-ZA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(VI</a:t>
            </a:r>
            <a:r>
              <a:rPr lang="en-ZA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X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6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SYSTEMS INDEX (</a:t>
            </a:r>
            <a:r>
              <a:rPr lang="en-US" sz="36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</a:t>
            </a:r>
            <a:r>
              <a:rPr lang="en-US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</a:p>
          <a:p>
            <a:pPr>
              <a:spcBef>
                <a:spcPts val="2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sz="32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1"/>
          <p:cNvSpPr>
            <a:spLocks noGrp="1" noChangeArrowheads="1"/>
          </p:cNvSpPr>
          <p:nvPr>
            <p:ph type="title"/>
          </p:nvPr>
        </p:nvSpPr>
        <p:spPr>
          <a:xfrm>
            <a:off x="76200" y="457200"/>
            <a:ext cx="8686800" cy="11430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8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INDIVIDUAL SUCCESS FORMULAS</a:t>
            </a:r>
          </a:p>
        </p:txBody>
      </p:sp>
      <p:sp>
        <p:nvSpPr>
          <p:cNvPr id="645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4800" y="1828800"/>
            <a:ext cx="8305800" cy="4525963"/>
          </a:xfrm>
          <a:ln/>
        </p:spPr>
        <p:txBody>
          <a:bodyPr/>
          <a:lstStyle/>
          <a:p>
            <a:pPr marL="608013" indent="-608013">
              <a:spcBef>
                <a:spcPts val="700"/>
              </a:spcBef>
              <a:buClr>
                <a:srgbClr val="CC0000"/>
              </a:buClr>
              <a:buSzPct val="150000"/>
              <a:buFont typeface="Wingdings" pitchFamily="2" charset="2"/>
              <a:buChar char=""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Every individual in 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organisation will determine his or her own </a:t>
            </a:r>
            <a: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Actual 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and</a:t>
            </a:r>
            <a: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Vision Values 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and </a:t>
            </a:r>
            <a: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Actual 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and </a:t>
            </a:r>
            <a: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Desired Behaviours</a:t>
            </a:r>
          </a:p>
          <a:p>
            <a:pPr marL="608013" indent="-608013">
              <a:spcBef>
                <a:spcPts val="700"/>
              </a:spcBef>
              <a:buClr>
                <a:srgbClr val="CC0000"/>
              </a:buClr>
              <a:buSzPct val="150000"/>
              <a:buFont typeface="Wingdings" pitchFamily="2" charset="2"/>
              <a:buChar char=""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Regular scoring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by the person, their manager and 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peers will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…</a:t>
            </a:r>
          </a:p>
          <a:p>
            <a:pPr marL="608013" indent="-608013">
              <a:spcBef>
                <a:spcPts val="700"/>
              </a:spcBef>
              <a:buClr>
                <a:srgbClr val="CC0000"/>
              </a:buClr>
              <a:buSzPct val="150000"/>
              <a:buFont typeface="Wingdings" pitchFamily="2" charset="2"/>
              <a:buChar char=""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Align their values 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and</a:t>
            </a:r>
            <a: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behaviour</a:t>
            </a:r>
            <a:b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with </a:t>
            </a:r>
            <a:r>
              <a:rPr lang="en-ZA" sz="2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</a:t>
            </a:r>
            <a: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organisation’s Vision Values</a:t>
            </a:r>
            <a:r>
              <a:rPr lang="en-ZA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and their </a:t>
            </a:r>
            <a:r>
              <a:rPr lang="en-Z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department’s Desired Behaviours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64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2" dur="500"/>
                                        <p:tgtEl>
                                          <p:spTgt spid="64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7" dur="500"/>
                                        <p:tgtEl>
                                          <p:spTgt spid="64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1"/>
          <p:cNvSpPr>
            <a:spLocks noChangeArrowheads="1"/>
          </p:cNvSpPr>
          <p:nvPr/>
        </p:nvSpPr>
        <p:spPr bwMode="auto">
          <a:xfrm>
            <a:off x="1752600" y="6324600"/>
            <a:ext cx="5715000" cy="533400"/>
          </a:xfrm>
          <a:prstGeom prst="rect">
            <a:avLst/>
          </a:prstGeom>
          <a:solidFill>
            <a:srgbClr val="FF9900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11430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WHAT IS THE BOTTOM LINE?</a:t>
            </a:r>
          </a:p>
        </p:txBody>
      </p:sp>
      <p:sp>
        <p:nvSpPr>
          <p:cNvPr id="65539" name="Rectangle 3"/>
          <p:cNvSpPr>
            <a:spLocks noChangeArrowheads="1"/>
          </p:cNvSpPr>
          <p:nvPr/>
        </p:nvSpPr>
        <p:spPr bwMode="auto">
          <a:xfrm>
            <a:off x="1752600" y="4495800"/>
            <a:ext cx="5715000" cy="1828800"/>
          </a:xfrm>
          <a:prstGeom prst="rect">
            <a:avLst/>
          </a:prstGeom>
          <a:solidFill>
            <a:srgbClr val="000066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65540" name="AutoShape 4"/>
          <p:cNvSpPr>
            <a:spLocks noChangeArrowheads="1"/>
          </p:cNvSpPr>
          <p:nvPr/>
        </p:nvSpPr>
        <p:spPr bwMode="auto">
          <a:xfrm rot="10800000">
            <a:off x="1752600" y="2744788"/>
            <a:ext cx="5715000" cy="17526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BBE0E3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3124200" y="6324600"/>
            <a:ext cx="3276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VALUES</a:t>
            </a:r>
          </a:p>
        </p:txBody>
      </p:sp>
      <p:sp>
        <p:nvSpPr>
          <p:cNvPr id="65542" name="AutoShape 6"/>
          <p:cNvSpPr>
            <a:spLocks noChangeArrowheads="1"/>
          </p:cNvSpPr>
          <p:nvPr/>
        </p:nvSpPr>
        <p:spPr bwMode="auto">
          <a:xfrm>
            <a:off x="4114800" y="1524000"/>
            <a:ext cx="1143000" cy="4800600"/>
          </a:xfrm>
          <a:prstGeom prst="upArrow">
            <a:avLst>
              <a:gd name="adj1" fmla="val 50000"/>
              <a:gd name="adj2" fmla="val 105000"/>
            </a:avLst>
          </a:prstGeom>
          <a:solidFill>
            <a:srgbClr val="FF9900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65543" name="Text Box 7"/>
          <p:cNvSpPr txBox="1">
            <a:spLocks noChangeArrowheads="1"/>
          </p:cNvSpPr>
          <p:nvPr/>
        </p:nvSpPr>
        <p:spPr bwMode="auto">
          <a:xfrm>
            <a:off x="1828800" y="5257800"/>
            <a:ext cx="5715000" cy="398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INDIVIDUAL MOTIVATIONS &amp; BEHAVIOURS</a:t>
            </a:r>
          </a:p>
        </p:txBody>
      </p:sp>
      <p:sp>
        <p:nvSpPr>
          <p:cNvPr id="65544" name="Text Box 8"/>
          <p:cNvSpPr txBox="1">
            <a:spLocks noChangeArrowheads="1"/>
          </p:cNvSpPr>
          <p:nvPr/>
        </p:nvSpPr>
        <p:spPr bwMode="auto">
          <a:xfrm>
            <a:off x="2057400" y="3429000"/>
            <a:ext cx="5715000" cy="398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DIVISIONAL MOTIVATIONS &amp; SYSTEMS</a:t>
            </a:r>
          </a:p>
        </p:txBody>
      </p:sp>
      <p:sp>
        <p:nvSpPr>
          <p:cNvPr id="65545" name="Text Box 9"/>
          <p:cNvSpPr txBox="1">
            <a:spLocks noChangeArrowheads="1"/>
          </p:cNvSpPr>
          <p:nvPr/>
        </p:nvSpPr>
        <p:spPr bwMode="auto">
          <a:xfrm>
            <a:off x="1524000" y="1905000"/>
            <a:ext cx="6705600" cy="520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7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800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EXECUTIVE MOTIVATIONS &amp; VISION</a:t>
            </a:r>
          </a:p>
        </p:txBody>
      </p:sp>
      <p:sp>
        <p:nvSpPr>
          <p:cNvPr id="65546" name="Text Box 10"/>
          <p:cNvSpPr txBox="1">
            <a:spLocks noChangeArrowheads="1"/>
          </p:cNvSpPr>
          <p:nvPr/>
        </p:nvSpPr>
        <p:spPr bwMode="auto">
          <a:xfrm>
            <a:off x="2700338" y="6276975"/>
            <a:ext cx="4191000" cy="581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3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INSPIRED VALUES</a:t>
            </a:r>
          </a:p>
        </p:txBody>
      </p:sp>
      <p:sp>
        <p:nvSpPr>
          <p:cNvPr id="65547" name="Rectangle 11"/>
          <p:cNvSpPr>
            <a:spLocks noChangeArrowheads="1"/>
          </p:cNvSpPr>
          <p:nvPr/>
        </p:nvSpPr>
        <p:spPr bwMode="auto">
          <a:xfrm>
            <a:off x="-252536" y="620688"/>
            <a:ext cx="9982200" cy="990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000" b="1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ICI ALIGNS YOU FOR TAKE-OFF!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2" dur="500"/>
                                        <p:tgtEl>
                                          <p:spTgt spid="65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7" dur="500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0" dur="500"/>
                                        <p:tgtEl>
                                          <p:spTgt spid="65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5" dur="5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8" dur="500"/>
                                        <p:tgtEl>
                                          <p:spTgt spid="65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3" dur="500"/>
                                        <p:tgtEl>
                                          <p:spTgt spid="65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8" dur="5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46" dur="500"/>
                                        <p:tgtEl>
                                          <p:spTgt spid="65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50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54" dur="500"/>
                                        <p:tgtEl>
                                          <p:spTgt spid="65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7" grpId="0" animBg="1"/>
      <p:bldP spid="65539" grpId="0" animBg="1"/>
      <p:bldP spid="65540" grpId="0" animBg="1"/>
      <p:bldP spid="65541" grpId="0"/>
      <p:bldP spid="65542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11430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WHAT IS THE BOTTOM LINE?</a:t>
            </a:r>
          </a:p>
        </p:txBody>
      </p:sp>
      <p:sp>
        <p:nvSpPr>
          <p:cNvPr id="66562" name="Text Box 2"/>
          <p:cNvSpPr txBox="1">
            <a:spLocks noChangeArrowheads="1"/>
          </p:cNvSpPr>
          <p:nvPr/>
        </p:nvSpPr>
        <p:spPr bwMode="auto">
          <a:xfrm>
            <a:off x="539552" y="1700808"/>
            <a:ext cx="8229600" cy="473681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875"/>
              </a:spcBef>
              <a:buClr>
                <a:srgbClr val="CC0000"/>
              </a:buClr>
              <a:buSzPct val="150000"/>
              <a:buFont typeface="Wingdings" pitchFamily="2" charset="2"/>
              <a:buChar char="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</a:t>
            </a:r>
            <a:r>
              <a:rPr lang="en-US" sz="3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bottom-line financial impact</a:t>
            </a:r>
            <a:r>
              <a:rPr lang="en-US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and</a:t>
            </a:r>
            <a:br>
              <a:rPr lang="en-US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n-US" sz="3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ROI</a:t>
            </a:r>
            <a:r>
              <a:rPr lang="en-US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of implementing the </a:t>
            </a:r>
            <a:r>
              <a:rPr lang="en-US" sz="3000" b="1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ICI</a:t>
            </a:r>
            <a:r>
              <a:rPr lang="en-US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can be</a:t>
            </a:r>
            <a:br>
              <a:rPr lang="en-US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accurately predicted through the</a:t>
            </a:r>
            <a:br>
              <a:rPr lang="en-US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n-US" sz="3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Pinpoint </a:t>
            </a:r>
            <a:r>
              <a:rPr lang="en-US" sz="3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Process</a:t>
            </a:r>
            <a:endParaRPr lang="en-US" sz="30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ts val="1875"/>
              </a:spcBef>
              <a:buClr>
                <a:srgbClr val="CC0000"/>
              </a:buClr>
              <a:buSzPct val="150000"/>
              <a:buFont typeface="Wingdings" pitchFamily="2" charset="2"/>
              <a:buChar char="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Converts the </a:t>
            </a:r>
            <a:r>
              <a:rPr lang="en-US" sz="3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long-term vision and</a:t>
            </a:r>
            <a:br>
              <a:rPr lang="en-US" sz="3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3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n-US" sz="3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strategy</a:t>
            </a:r>
            <a:r>
              <a:rPr lang="en-US" sz="3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of </a:t>
            </a:r>
            <a:r>
              <a:rPr lang="en-US" sz="3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</a:t>
            </a:r>
            <a:r>
              <a:rPr lang="en-US" sz="3000" b="1" dirty="0" err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organisation</a:t>
            </a:r>
            <a:r>
              <a:rPr lang="en-US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into…</a:t>
            </a:r>
          </a:p>
          <a:p>
            <a:pPr>
              <a:spcBef>
                <a:spcPts val="1875"/>
              </a:spcBef>
              <a:buClr>
                <a:srgbClr val="CC0000"/>
              </a:buClr>
              <a:buSzPct val="150000"/>
              <a:buFont typeface="Wingdings" pitchFamily="2" charset="2"/>
              <a:buChar char="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detailed </a:t>
            </a:r>
            <a:r>
              <a:rPr lang="en-US" sz="3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forecast</a:t>
            </a:r>
            <a:r>
              <a:rPr lang="en-US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3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balance sheet and</a:t>
            </a:r>
            <a:br>
              <a:rPr lang="en-US" sz="3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3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n-US" sz="3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income </a:t>
            </a:r>
            <a:r>
              <a:rPr lang="en-US" sz="3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statement</a:t>
            </a:r>
            <a:r>
              <a:rPr lang="en-US" sz="3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for the next 10 years</a:t>
            </a:r>
            <a:r>
              <a:rPr lang="en-US" sz="3000" b="1" dirty="0">
                <a:solidFill>
                  <a:srgbClr val="000066"/>
                </a:solidFill>
              </a:rPr>
              <a:t> </a:t>
            </a:r>
            <a:r>
              <a:rPr lang="en-ZA" sz="3000" b="1" dirty="0">
                <a:solidFill>
                  <a:srgbClr val="000066"/>
                </a:solidFill>
              </a:rPr>
              <a:t/>
            </a:r>
            <a:br>
              <a:rPr lang="en-ZA" sz="3000" b="1" dirty="0">
                <a:solidFill>
                  <a:srgbClr val="000066"/>
                </a:solidFill>
              </a:rPr>
            </a:br>
            <a:endParaRPr lang="en-ZA" sz="3000" b="1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3" dur="500"/>
                                        <p:tgtEl>
                                          <p:spTgt spid="665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8" dur="500"/>
                                        <p:tgtEl>
                                          <p:spTgt spid="665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11430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WHAT IS THE BOTTOM LINE?</a:t>
            </a:r>
          </a:p>
        </p:txBody>
      </p:sp>
      <p:sp>
        <p:nvSpPr>
          <p:cNvPr id="75778" name="Text Box 2"/>
          <p:cNvSpPr txBox="1">
            <a:spLocks noChangeArrowheads="1"/>
          </p:cNvSpPr>
          <p:nvPr/>
        </p:nvSpPr>
        <p:spPr bwMode="auto">
          <a:xfrm>
            <a:off x="251520" y="1772816"/>
            <a:ext cx="8382000" cy="41862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The model allows </a:t>
            </a:r>
            <a:r>
              <a:rPr lang="en-GB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detailed comparisons</a:t>
            </a:r>
            <a:br>
              <a:rPr lang="en-GB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GB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GB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between historical data and strategic</a:t>
            </a:r>
            <a:br>
              <a:rPr lang="en-GB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GB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forecasts to be made and </a:t>
            </a:r>
            <a:r>
              <a:rPr lang="en-GB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bridges </a:t>
            </a:r>
            <a:br>
              <a:rPr lang="en-GB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GB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GB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GB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n-GB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GREAT DIVIDE</a:t>
            </a:r>
          </a:p>
          <a:p>
            <a:pPr>
              <a:spcBef>
                <a:spcPts val="2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n-GB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by</a:t>
            </a:r>
            <a:r>
              <a:rPr lang="en-GB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accurately </a:t>
            </a:r>
            <a:r>
              <a:rPr lang="en-GB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translating the non-</a:t>
            </a:r>
            <a:br>
              <a:rPr lang="en-GB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GB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financial ICI value drivers </a:t>
            </a:r>
            <a:r>
              <a:rPr lang="en-GB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into detailed</a:t>
            </a:r>
            <a:br>
              <a:rPr lang="en-GB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GB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n-GB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financial forecasts</a:t>
            </a:r>
            <a:r>
              <a:rPr lang="en-GB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75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2" dur="500"/>
                                        <p:tgtEl>
                                          <p:spTgt spid="757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AutoShape 1"/>
          <p:cNvSpPr>
            <a:spLocks noChangeArrowheads="1"/>
          </p:cNvSpPr>
          <p:nvPr/>
        </p:nvSpPr>
        <p:spPr bwMode="auto">
          <a:xfrm>
            <a:off x="3505200" y="2438400"/>
            <a:ext cx="1905000" cy="3276600"/>
          </a:xfrm>
          <a:prstGeom prst="homePlate">
            <a:avLst>
              <a:gd name="adj" fmla="val 25000"/>
            </a:avLst>
          </a:prstGeom>
          <a:solidFill>
            <a:srgbClr val="FF9900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09600"/>
            <a:ext cx="9144000" cy="9144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GREAT </a:t>
            </a: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ACCOUNTING DIVIDE</a:t>
            </a:r>
            <a:endParaRPr lang="en-ZA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990600" y="2438400"/>
            <a:ext cx="2286000" cy="3276600"/>
          </a:xfrm>
          <a:prstGeom prst="rect">
            <a:avLst/>
          </a:prstGeom>
          <a:solidFill>
            <a:srgbClr val="000080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5124" name="AutoShape 4"/>
          <p:cNvSpPr>
            <a:spLocks noChangeArrowheads="1"/>
          </p:cNvSpPr>
          <p:nvPr/>
        </p:nvSpPr>
        <p:spPr bwMode="auto">
          <a:xfrm>
            <a:off x="5334000" y="2438400"/>
            <a:ext cx="3352800" cy="3276600"/>
          </a:xfrm>
          <a:prstGeom prst="chevron">
            <a:avLst>
              <a:gd name="adj" fmla="val 25581"/>
            </a:avLst>
          </a:prstGeom>
          <a:solidFill>
            <a:srgbClr val="0000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838200" y="5791200"/>
            <a:ext cx="419100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FINANCIAL REPORTING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1066800" y="2590800"/>
            <a:ext cx="1981200" cy="28495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BALANCE SHEET</a:t>
            </a:r>
            <a:b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2000" b="1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INCOME STATEMENT</a:t>
            </a:r>
            <a:b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2000" b="1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CASH FLOW </a:t>
            </a:r>
            <a:b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STATEMENT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467544" y="3356992"/>
            <a:ext cx="3276600" cy="111017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375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LAGGING</a:t>
            </a:r>
            <a:br>
              <a:rPr lang="en-US" sz="2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INDICATORS </a:t>
            </a:r>
            <a:r>
              <a:rPr lang="en-US" sz="22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OF PERFORMANCE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6096000" y="2895600"/>
            <a:ext cx="2209800" cy="2811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>
                <a:solidFill>
                  <a:srgbClr val="FFFFFF"/>
                </a:solidFill>
              </a:rPr>
              <a:t>    </a:t>
            </a:r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BUDGETS</a:t>
            </a:r>
            <a:b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1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1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</a:t>
            </a:r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SCENARIO </a:t>
            </a:r>
            <a:b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PLANNING</a:t>
            </a:r>
            <a:r>
              <a:rPr lang="en-US" sz="1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1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1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1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FINANCIAL</a:t>
            </a:r>
            <a:b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PROJECTIONS</a:t>
            </a:r>
          </a:p>
          <a:p>
            <a:pPr algn="ctr"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sz="2000" b="1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6019800" y="5791200"/>
            <a:ext cx="403860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FINANCIAL FORECASTING</a:t>
            </a: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3276600" y="2895600"/>
            <a:ext cx="2209800" cy="20748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8125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3000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??</a:t>
            </a: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685800" y="1524000"/>
            <a:ext cx="2895600" cy="825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HISTORIC</a:t>
            </a:r>
            <a:br>
              <a:rPr lang="en-US" sz="2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ACCOUNTING</a:t>
            </a:r>
          </a:p>
        </p:txBody>
      </p:sp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5638800" y="1524000"/>
            <a:ext cx="2895600" cy="825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STRATEGIC  </a:t>
            </a:r>
            <a:br>
              <a:rPr lang="en-US" sz="24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4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PLANNING</a:t>
            </a:r>
          </a:p>
        </p:txBody>
      </p:sp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2895600" y="3429000"/>
            <a:ext cx="3276600" cy="13128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LEADING </a:t>
            </a:r>
            <a:b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INDICATORS </a:t>
            </a:r>
            <a:b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OF </a:t>
            </a:r>
            <a:b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PERFORMANCE</a:t>
            </a:r>
          </a:p>
        </p:txBody>
      </p:sp>
      <p:sp>
        <p:nvSpPr>
          <p:cNvPr id="5134" name="Text Box 14"/>
          <p:cNvSpPr txBox="1">
            <a:spLocks noChangeArrowheads="1"/>
          </p:cNvSpPr>
          <p:nvPr/>
        </p:nvSpPr>
        <p:spPr bwMode="auto">
          <a:xfrm>
            <a:off x="5715000" y="3657600"/>
            <a:ext cx="3276600" cy="763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375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PREDICTED PERFORMANCE</a:t>
            </a:r>
          </a:p>
        </p:txBody>
      </p:sp>
      <p:sp>
        <p:nvSpPr>
          <p:cNvPr id="5135" name="Text Box 15"/>
          <p:cNvSpPr txBox="1">
            <a:spLocks noChangeArrowheads="1"/>
          </p:cNvSpPr>
          <p:nvPr/>
        </p:nvSpPr>
        <p:spPr bwMode="auto">
          <a:xfrm>
            <a:off x="2819400" y="1524000"/>
            <a:ext cx="2895600" cy="825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PRESENT</a:t>
            </a:r>
            <a:br>
              <a:rPr lang="en-US" sz="2400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400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OPERATIONS</a:t>
            </a:r>
            <a:r>
              <a:rPr lang="en-US" sz="24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5136" name="Text Box 16"/>
          <p:cNvSpPr txBox="1">
            <a:spLocks noChangeArrowheads="1"/>
          </p:cNvSpPr>
          <p:nvPr/>
        </p:nvSpPr>
        <p:spPr bwMode="auto">
          <a:xfrm>
            <a:off x="3276600" y="5791200"/>
            <a:ext cx="403860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REGULAR MEASUREMENT</a:t>
            </a:r>
          </a:p>
        </p:txBody>
      </p:sp>
      <p:sp>
        <p:nvSpPr>
          <p:cNvPr id="5137" name="Text Box 17"/>
          <p:cNvSpPr txBox="1">
            <a:spLocks noChangeArrowheads="1"/>
          </p:cNvSpPr>
          <p:nvPr/>
        </p:nvSpPr>
        <p:spPr bwMode="auto">
          <a:xfrm>
            <a:off x="3352800" y="3200400"/>
            <a:ext cx="1981200" cy="1924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KPI’S</a:t>
            </a:r>
            <a:b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REGULAR CASH FLOW STATEMENTS </a:t>
            </a:r>
            <a:b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20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0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5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8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22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6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1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4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9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42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46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50" dur="5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55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60" dur="5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ntr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63" dur="5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66" dur="5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69" dur="5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73" dur="5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7" dur="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" grpId="0" animBg="1"/>
      <p:bldP spid="5123" grpId="0" animBg="1"/>
      <p:bldP spid="5124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AutoShape 1"/>
          <p:cNvSpPr>
            <a:spLocks noChangeArrowheads="1"/>
          </p:cNvSpPr>
          <p:nvPr/>
        </p:nvSpPr>
        <p:spPr bwMode="auto">
          <a:xfrm>
            <a:off x="3276600" y="2438400"/>
            <a:ext cx="2590800" cy="3276600"/>
          </a:xfrm>
          <a:prstGeom prst="homePlate">
            <a:avLst>
              <a:gd name="adj" fmla="val 25000"/>
            </a:avLst>
          </a:prstGeom>
          <a:solidFill>
            <a:srgbClr val="FF9900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09600"/>
            <a:ext cx="9144000" cy="9144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BRIDGING THE GREAT DIVIDE</a:t>
            </a:r>
          </a:p>
        </p:txBody>
      </p:sp>
      <p:sp>
        <p:nvSpPr>
          <p:cNvPr id="76803" name="Rectangle 3"/>
          <p:cNvSpPr>
            <a:spLocks noChangeArrowheads="1"/>
          </p:cNvSpPr>
          <p:nvPr/>
        </p:nvSpPr>
        <p:spPr bwMode="auto">
          <a:xfrm>
            <a:off x="990600" y="2438400"/>
            <a:ext cx="2286000" cy="3276600"/>
          </a:xfrm>
          <a:prstGeom prst="rect">
            <a:avLst/>
          </a:prstGeom>
          <a:solidFill>
            <a:srgbClr val="000080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76804" name="AutoShape 4"/>
          <p:cNvSpPr>
            <a:spLocks noChangeArrowheads="1"/>
          </p:cNvSpPr>
          <p:nvPr/>
        </p:nvSpPr>
        <p:spPr bwMode="auto">
          <a:xfrm>
            <a:off x="5029200" y="2438400"/>
            <a:ext cx="3352800" cy="3276600"/>
          </a:xfrm>
          <a:prstGeom prst="chevron">
            <a:avLst>
              <a:gd name="adj" fmla="val 25581"/>
            </a:avLst>
          </a:prstGeom>
          <a:solidFill>
            <a:srgbClr val="0000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838200" y="5791200"/>
            <a:ext cx="419100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FINANCIAL REPORTING</a:t>
            </a:r>
          </a:p>
        </p:txBody>
      </p:sp>
      <p:sp>
        <p:nvSpPr>
          <p:cNvPr id="76806" name="Text Box 6"/>
          <p:cNvSpPr txBox="1">
            <a:spLocks noChangeArrowheads="1"/>
          </p:cNvSpPr>
          <p:nvPr/>
        </p:nvSpPr>
        <p:spPr bwMode="auto">
          <a:xfrm>
            <a:off x="1066800" y="2590800"/>
            <a:ext cx="1981200" cy="28495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BALANCE SHEET</a:t>
            </a:r>
            <a:b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2000" b="1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INCOME STATEMENT</a:t>
            </a:r>
            <a:b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2000" b="1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CASH FLOW </a:t>
            </a:r>
            <a:b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STATEMENT</a:t>
            </a:r>
          </a:p>
        </p:txBody>
      </p:sp>
      <p:sp>
        <p:nvSpPr>
          <p:cNvPr id="76807" name="Text Box 7"/>
          <p:cNvSpPr txBox="1">
            <a:spLocks noChangeArrowheads="1"/>
          </p:cNvSpPr>
          <p:nvPr/>
        </p:nvSpPr>
        <p:spPr bwMode="auto">
          <a:xfrm>
            <a:off x="457200" y="3398838"/>
            <a:ext cx="3276600" cy="11001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375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2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LAGGING </a:t>
            </a:r>
            <a:r>
              <a:rPr lang="en-US" sz="2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2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INDICATORS </a:t>
            </a:r>
            <a:r>
              <a:rPr lang="en-US" sz="22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OF PERFORMANCE</a:t>
            </a:r>
          </a:p>
        </p:txBody>
      </p:sp>
      <p:sp>
        <p:nvSpPr>
          <p:cNvPr id="76808" name="Text Box 8"/>
          <p:cNvSpPr txBox="1">
            <a:spLocks noChangeArrowheads="1"/>
          </p:cNvSpPr>
          <p:nvPr/>
        </p:nvSpPr>
        <p:spPr bwMode="auto">
          <a:xfrm>
            <a:off x="5791200" y="2987675"/>
            <a:ext cx="2209800" cy="2811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>
                <a:solidFill>
                  <a:srgbClr val="FFFFFF"/>
                </a:solidFill>
              </a:rPr>
              <a:t>    </a:t>
            </a:r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BUDGETS</a:t>
            </a:r>
            <a:b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1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1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</a:t>
            </a:r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SCENARIO </a:t>
            </a:r>
            <a:b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PLANNING</a:t>
            </a:r>
            <a:r>
              <a:rPr lang="en-US" sz="1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1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1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1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n-US" sz="2000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PINPOINT</a:t>
            </a:r>
            <a:br>
              <a:rPr lang="en-US" sz="2000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000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PROJECTIONS</a:t>
            </a:r>
          </a:p>
          <a:p>
            <a:pPr algn="ctr"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sz="2000" b="1">
              <a:solidFill>
                <a:srgbClr val="FF99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6809" name="Text Box 9"/>
          <p:cNvSpPr txBox="1">
            <a:spLocks noChangeArrowheads="1"/>
          </p:cNvSpPr>
          <p:nvPr/>
        </p:nvSpPr>
        <p:spPr bwMode="auto">
          <a:xfrm>
            <a:off x="6019800" y="5791200"/>
            <a:ext cx="403860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FINANCIAL FORECASTING</a:t>
            </a:r>
          </a:p>
        </p:txBody>
      </p:sp>
      <p:sp>
        <p:nvSpPr>
          <p:cNvPr id="76810" name="Text Box 10"/>
          <p:cNvSpPr txBox="1">
            <a:spLocks noChangeArrowheads="1"/>
          </p:cNvSpPr>
          <p:nvPr/>
        </p:nvSpPr>
        <p:spPr bwMode="auto">
          <a:xfrm>
            <a:off x="3276600" y="2667000"/>
            <a:ext cx="2209800" cy="20748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8125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3000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??</a:t>
            </a:r>
          </a:p>
        </p:txBody>
      </p:sp>
      <p:sp>
        <p:nvSpPr>
          <p:cNvPr id="76811" name="Text Box 11"/>
          <p:cNvSpPr txBox="1">
            <a:spLocks noChangeArrowheads="1"/>
          </p:cNvSpPr>
          <p:nvPr/>
        </p:nvSpPr>
        <p:spPr bwMode="auto">
          <a:xfrm>
            <a:off x="685800" y="1524000"/>
            <a:ext cx="2895600" cy="825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HISTORIC</a:t>
            </a:r>
            <a:br>
              <a:rPr lang="en-US" sz="2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ACCOUNTING</a:t>
            </a:r>
          </a:p>
        </p:txBody>
      </p:sp>
      <p:sp>
        <p:nvSpPr>
          <p:cNvPr id="76812" name="Text Box 12"/>
          <p:cNvSpPr txBox="1">
            <a:spLocks noChangeArrowheads="1"/>
          </p:cNvSpPr>
          <p:nvPr/>
        </p:nvSpPr>
        <p:spPr bwMode="auto">
          <a:xfrm>
            <a:off x="5410200" y="1524000"/>
            <a:ext cx="2895600" cy="825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STRATEGIC  </a:t>
            </a:r>
            <a:br>
              <a:rPr lang="en-US" sz="24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4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PLANNING</a:t>
            </a:r>
          </a:p>
        </p:txBody>
      </p:sp>
      <p:sp>
        <p:nvSpPr>
          <p:cNvPr id="76813" name="Text Box 13"/>
          <p:cNvSpPr txBox="1">
            <a:spLocks noChangeArrowheads="1"/>
          </p:cNvSpPr>
          <p:nvPr/>
        </p:nvSpPr>
        <p:spPr bwMode="auto">
          <a:xfrm>
            <a:off x="2819400" y="3352800"/>
            <a:ext cx="3276600" cy="11001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375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LEADING </a:t>
            </a:r>
            <a:br>
              <a:rPr lang="en-US" sz="2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INDICATORS OF PERFORMANCE</a:t>
            </a:r>
          </a:p>
        </p:txBody>
      </p:sp>
      <p:sp>
        <p:nvSpPr>
          <p:cNvPr id="76814" name="Text Box 14"/>
          <p:cNvSpPr txBox="1">
            <a:spLocks noChangeArrowheads="1"/>
          </p:cNvSpPr>
          <p:nvPr/>
        </p:nvSpPr>
        <p:spPr bwMode="auto">
          <a:xfrm>
            <a:off x="5334000" y="3581400"/>
            <a:ext cx="3276600" cy="763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375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2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PREDICTED PERFORMANCE</a:t>
            </a:r>
          </a:p>
        </p:txBody>
      </p:sp>
      <p:sp>
        <p:nvSpPr>
          <p:cNvPr id="76815" name="Text Box 15"/>
          <p:cNvSpPr txBox="1">
            <a:spLocks noChangeArrowheads="1"/>
          </p:cNvSpPr>
          <p:nvPr/>
        </p:nvSpPr>
        <p:spPr bwMode="auto">
          <a:xfrm>
            <a:off x="2819400" y="1524000"/>
            <a:ext cx="2895600" cy="825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PRESENT</a:t>
            </a:r>
            <a:br>
              <a:rPr lang="en-US" sz="2400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400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OPERATIONS</a:t>
            </a:r>
            <a:r>
              <a:rPr lang="en-US" sz="24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76816" name="Text Box 16"/>
          <p:cNvSpPr txBox="1">
            <a:spLocks noChangeArrowheads="1"/>
          </p:cNvSpPr>
          <p:nvPr/>
        </p:nvSpPr>
        <p:spPr bwMode="auto">
          <a:xfrm>
            <a:off x="3276600" y="5791200"/>
            <a:ext cx="403860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REGULAR MEASUREMENT</a:t>
            </a:r>
          </a:p>
        </p:txBody>
      </p:sp>
      <p:sp>
        <p:nvSpPr>
          <p:cNvPr id="76817" name="Text Box 17"/>
          <p:cNvSpPr txBox="1">
            <a:spLocks noChangeArrowheads="1"/>
          </p:cNvSpPr>
          <p:nvPr/>
        </p:nvSpPr>
        <p:spPr bwMode="auto">
          <a:xfrm>
            <a:off x="3276600" y="2590800"/>
            <a:ext cx="1981200" cy="3143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2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ICI VALUE DRIVERS</a:t>
            </a:r>
            <a:br>
              <a:rPr lang="en-US" sz="2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2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REGULAR ICI SCORING </a:t>
            </a:r>
            <a:br>
              <a:rPr lang="en-US" sz="2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VALUES-BASED ACCOUNTING</a:t>
            </a:r>
            <a: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20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6" dur="500"/>
                                        <p:tgtEl>
                                          <p:spTgt spid="76806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0" dur="500"/>
                                        <p:tgtEl>
                                          <p:spTgt spid="76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5" dur="500"/>
                                        <p:tgtEl>
                                          <p:spTgt spid="76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8" dur="5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3" dur="500"/>
                                        <p:tgtEl>
                                          <p:spTgt spid="76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6" dur="500"/>
                                        <p:tgtEl>
                                          <p:spTgt spid="76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30" dur="500"/>
                                        <p:tgtEl>
                                          <p:spTgt spid="76808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4" dur="500"/>
                                        <p:tgtEl>
                                          <p:spTgt spid="76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9" dur="500"/>
                                        <p:tgtEl>
                                          <p:spTgt spid="76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43" dur="500"/>
                                        <p:tgtEl>
                                          <p:spTgt spid="76810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47" dur="500"/>
                                        <p:tgtEl>
                                          <p:spTgt spid="76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50" dur="500"/>
                                        <p:tgtEl>
                                          <p:spTgt spid="76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55" dur="500"/>
                                        <p:tgtEl>
                                          <p:spTgt spid="76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58" dur="500"/>
                                        <p:tgtEl>
                                          <p:spTgt spid="76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62" dur="500"/>
                                        <p:tgtEl>
                                          <p:spTgt spid="76817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66" dur="500"/>
                                        <p:tgtEl>
                                          <p:spTgt spid="76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1" grpId="0" animBg="1"/>
      <p:bldP spid="76804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1430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WHAT IS THE BOTTOM LINE?</a:t>
            </a:r>
          </a:p>
        </p:txBody>
      </p:sp>
      <p:sp>
        <p:nvSpPr>
          <p:cNvPr id="77826" name="Text Box 2"/>
          <p:cNvSpPr txBox="1">
            <a:spLocks noChangeArrowheads="1"/>
          </p:cNvSpPr>
          <p:nvPr/>
        </p:nvSpPr>
        <p:spPr bwMode="auto">
          <a:xfrm>
            <a:off x="533400" y="1779588"/>
            <a:ext cx="8305800" cy="549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pic>
        <p:nvPicPr>
          <p:cNvPr id="778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81000" y="-171450"/>
            <a:ext cx="9753600" cy="7029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77828" name="Text Box 4"/>
          <p:cNvSpPr txBox="1">
            <a:spLocks noChangeArrowheads="1"/>
          </p:cNvSpPr>
          <p:nvPr/>
        </p:nvSpPr>
        <p:spPr bwMode="auto">
          <a:xfrm rot="21120000">
            <a:off x="836613" y="1533525"/>
            <a:ext cx="7586662" cy="5237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3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5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GIVING YOU…</a:t>
            </a:r>
          </a:p>
          <a:p>
            <a:pPr algn="ctr">
              <a:spcBef>
                <a:spcPts val="18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7200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HINDSIGHT </a:t>
            </a:r>
          </a:p>
          <a:p>
            <a:pPr algn="ctr">
              <a:spcBef>
                <a:spcPts val="18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7200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NOW!</a:t>
            </a:r>
          </a:p>
          <a:p>
            <a:pPr>
              <a:spcBef>
                <a:spcPts val="4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ZA" sz="7200" b="1">
              <a:solidFill>
                <a:srgbClr val="FF99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778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2" dur="500"/>
                                        <p:tgtEl>
                                          <p:spTgt spid="778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5" dur="500"/>
                                        <p:tgtEl>
                                          <p:spTgt spid="778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11430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VALUES-BASED ACCOUNTING</a:t>
            </a:r>
            <a:endParaRPr lang="en-US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5778" name="Text Box 2"/>
          <p:cNvSpPr txBox="1">
            <a:spLocks noChangeArrowheads="1"/>
          </p:cNvSpPr>
          <p:nvPr/>
        </p:nvSpPr>
        <p:spPr bwMode="auto">
          <a:xfrm>
            <a:off x="251520" y="1772816"/>
            <a:ext cx="8382000" cy="432900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250"/>
              </a:spcBef>
              <a:buClr>
                <a:srgbClr val="C00000"/>
              </a:buClr>
              <a:buSzPct val="150000"/>
              <a:buFont typeface="Wingdings" pitchFamily="2" charset="2"/>
              <a:buChar char="ü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GB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ICI model is the starting point</a:t>
            </a:r>
            <a:br>
              <a:rPr lang="en-GB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GB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for the development of </a:t>
            </a:r>
            <a:r>
              <a:rPr lang="en-GB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Values-based </a:t>
            </a:r>
            <a:br>
              <a:rPr lang="en-GB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GB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Accounting (VBA) standards</a:t>
            </a:r>
            <a:r>
              <a:rPr lang="en-GB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br>
              <a:rPr lang="en-GB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GB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organisations use for making </a:t>
            </a:r>
            <a:br>
              <a:rPr lang="en-GB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GB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n-GB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management decisions</a:t>
            </a:r>
          </a:p>
          <a:p>
            <a:pPr>
              <a:spcBef>
                <a:spcPts val="2250"/>
              </a:spcBef>
              <a:buClr>
                <a:srgbClr val="C00000"/>
              </a:buClr>
              <a:buSzPct val="150000"/>
              <a:buFont typeface="Wingdings" pitchFamily="2" charset="2"/>
              <a:buChar char="ü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Financial accounting </a:t>
            </a:r>
            <a:r>
              <a:rPr lang="en-GB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will be used as </a:t>
            </a:r>
            <a:br>
              <a:rPr lang="en-GB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GB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the </a:t>
            </a:r>
            <a:r>
              <a:rPr lang="en-GB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final benchmark of performance</a:t>
            </a:r>
            <a:br>
              <a:rPr lang="en-GB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GB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n-GB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and for </a:t>
            </a:r>
            <a:r>
              <a:rPr lang="en-GB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reporting purposes</a:t>
            </a:r>
            <a:endParaRPr lang="en-GB" sz="32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5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57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Grp="1" noChangeArrowheads="1"/>
          </p:cNvSpPr>
          <p:nvPr>
            <p:ph type="title"/>
          </p:nvPr>
        </p:nvSpPr>
        <p:spPr>
          <a:xfrm>
            <a:off x="228600" y="457200"/>
            <a:ext cx="8686800" cy="11430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4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PHASES OF ICI IMPLEMENTATION</a:t>
            </a:r>
          </a:p>
        </p:txBody>
      </p:sp>
      <p:sp>
        <p:nvSpPr>
          <p:cNvPr id="788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4800" y="1340768"/>
            <a:ext cx="8839200" cy="4678362"/>
          </a:xfrm>
          <a:ln/>
        </p:spPr>
        <p:txBody>
          <a:bodyPr/>
          <a:lstStyle/>
          <a:p>
            <a:pPr marL="608013" indent="-608013">
              <a:spcBef>
                <a:spcPts val="225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endParaRPr lang="en-ZA" sz="9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8013" indent="-608013">
              <a:buClr>
                <a:srgbClr val="000066"/>
              </a:buClr>
              <a:buFont typeface="Times New Roman" pitchFamily="18" charset="0"/>
              <a:buAutoNum type="arabicPeriod"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Formulation of </a:t>
            </a:r>
            <a:r>
              <a:rPr lang="en-ZA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 </a:t>
            </a:r>
            <a:r>
              <a:rPr lang="en-ZA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and Vision Values </a:t>
            </a:r>
            <a:br>
              <a:rPr lang="en-ZA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(3 to 6 months)</a:t>
            </a:r>
          </a:p>
          <a:p>
            <a:pPr marL="608013" indent="-608013">
              <a:buClr>
                <a:srgbClr val="000066"/>
              </a:buClr>
              <a:buFont typeface="Times New Roman" pitchFamily="18" charset="0"/>
              <a:buAutoNum type="arabicPeriod"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Formulation of the </a:t>
            </a:r>
            <a:r>
              <a:rPr lang="en-ZA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 </a:t>
            </a: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(3 to 6 months)</a:t>
            </a:r>
          </a:p>
          <a:p>
            <a:pPr marL="608013" indent="-608013">
              <a:buClr>
                <a:srgbClr val="000066"/>
              </a:buClr>
              <a:buFont typeface="Times New Roman" pitchFamily="18" charset="0"/>
              <a:buAutoNum type="arabicPeriod"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Creation of</a:t>
            </a:r>
            <a:r>
              <a:rPr lang="en-ZA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Pinpoint Process</a:t>
            </a: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10-year</a:t>
            </a:r>
            <a:b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forecast (1 month)</a:t>
            </a:r>
          </a:p>
          <a:p>
            <a:pPr marL="608013" indent="-608013">
              <a:buClr>
                <a:srgbClr val="000066"/>
              </a:buClr>
              <a:buFont typeface="Times New Roman" pitchFamily="18" charset="0"/>
              <a:buAutoNum type="arabicPeriod"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Formulation of </a:t>
            </a:r>
            <a:r>
              <a:rPr lang="en-ZA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individual values</a:t>
            </a: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and behaviours</a:t>
            </a: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(3 to 6 months)</a:t>
            </a:r>
          </a:p>
          <a:p>
            <a:pPr marL="608013" indent="-608013">
              <a:buClr>
                <a:srgbClr val="000066"/>
              </a:buClr>
              <a:buFont typeface="Times New Roman" pitchFamily="18" charset="0"/>
              <a:buAutoNum type="arabicPeriod"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Repeating phases 1 to 4 </a:t>
            </a: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(every </a:t>
            </a:r>
            <a:r>
              <a:rPr lang="en-ZA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2 - 3 </a:t>
            </a:r>
            <a:r>
              <a:rPr lang="en-ZA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years)</a:t>
            </a:r>
          </a:p>
        </p:txBody>
      </p:sp>
      <p:sp>
        <p:nvSpPr>
          <p:cNvPr id="4" name="Rectangle 3"/>
          <p:cNvSpPr/>
          <p:nvPr/>
        </p:nvSpPr>
        <p:spPr bwMode="auto">
          <a:xfrm>
            <a:off x="179512" y="5877272"/>
            <a:ext cx="8784976" cy="7920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 cap="flat" cmpd="sng" algn="ctr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en-US" sz="2000" b="1" dirty="0" smtClean="0">
                <a:solidFill>
                  <a:srgbClr val="000066"/>
                </a:solidFill>
              </a:rPr>
              <a:t>           An </a:t>
            </a:r>
            <a:r>
              <a:rPr lang="en-US" sz="2000" b="1" dirty="0" err="1" smtClean="0">
                <a:solidFill>
                  <a:srgbClr val="000066"/>
                </a:solidFill>
              </a:rPr>
              <a:t>organisation’s</a:t>
            </a:r>
            <a:r>
              <a:rPr lang="en-US" sz="2000" b="1" dirty="0" smtClean="0">
                <a:solidFill>
                  <a:srgbClr val="000066"/>
                </a:solidFill>
              </a:rPr>
              <a:t> only source of </a:t>
            </a:r>
            <a:r>
              <a:rPr lang="en-US" sz="2000" b="1" dirty="0" smtClean="0">
                <a:solidFill>
                  <a:srgbClr val="0000FF"/>
                </a:solidFill>
              </a:rPr>
              <a:t>sustainable competitive </a:t>
            </a:r>
            <a:br>
              <a:rPr lang="en-US" sz="2000" b="1" dirty="0" smtClean="0">
                <a:solidFill>
                  <a:srgbClr val="0000FF"/>
                </a:solidFill>
              </a:rPr>
            </a:br>
            <a:r>
              <a:rPr lang="en-US" sz="2000" b="1" dirty="0" smtClean="0">
                <a:solidFill>
                  <a:srgbClr val="0000FF"/>
                </a:solidFill>
              </a:rPr>
              <a:t>           advantage</a:t>
            </a:r>
            <a:r>
              <a:rPr lang="en-US" sz="2000" b="1" dirty="0" smtClean="0">
                <a:solidFill>
                  <a:srgbClr val="000066"/>
                </a:solidFill>
              </a:rPr>
              <a:t> is its ability to </a:t>
            </a:r>
            <a:r>
              <a:rPr lang="en-US" sz="2000" b="1" dirty="0" smtClean="0">
                <a:solidFill>
                  <a:srgbClr val="0000FF"/>
                </a:solidFill>
              </a:rPr>
              <a:t>continuously learn, grow and improve  </a:t>
            </a:r>
            <a:endParaRPr lang="en-US" sz="2000" b="1" dirty="0">
              <a:solidFill>
                <a:srgbClr val="0000FF"/>
              </a:solidFill>
            </a:endParaRPr>
          </a:p>
        </p:txBody>
      </p:sp>
      <p:pic>
        <p:nvPicPr>
          <p:cNvPr id="5" name="Picture 5" descr="Lightbulb%20ide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51520" y="5949280"/>
            <a:ext cx="648072" cy="648072"/>
          </a:xfrm>
          <a:prstGeom prst="rect">
            <a:avLst/>
          </a:prstGeom>
          <a:noFill/>
          <a:ln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788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2" dur="500"/>
                                        <p:tgtEl>
                                          <p:spTgt spid="788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7" dur="500"/>
                                        <p:tgtEl>
                                          <p:spTgt spid="788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2" dur="500"/>
                                        <p:tgtEl>
                                          <p:spTgt spid="788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7" dur="500"/>
                                        <p:tgtEl>
                                          <p:spTgt spid="788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Rectangle 1"/>
          <p:cNvSpPr>
            <a:spLocks noGrp="1" noChangeArrowheads="1"/>
          </p:cNvSpPr>
          <p:nvPr>
            <p:ph type="title"/>
          </p:nvPr>
        </p:nvSpPr>
        <p:spPr>
          <a:xfrm>
            <a:off x="0" y="476672"/>
            <a:ext cx="9144000" cy="1080120"/>
          </a:xfrm>
        </p:spPr>
        <p:txBody>
          <a:bodyPr/>
          <a:lstStyle/>
          <a:p>
            <a:pPr eaLnBrk="1" hangingPunct="1">
              <a:spcBef>
                <a:spcPts val="10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KEY BENEFITS OF THE ICI SYSTEM</a:t>
            </a:r>
            <a:endParaRPr lang="en-ZA" sz="4000" b="1" dirty="0" smtClean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5" name="Diagram 4"/>
          <p:cNvGraphicFramePr/>
          <p:nvPr/>
        </p:nvGraphicFramePr>
        <p:xfrm>
          <a:off x="323528" y="1484784"/>
          <a:ext cx="86868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5"/>
          <p:cNvSpPr/>
          <p:nvPr/>
        </p:nvSpPr>
        <p:spPr bwMode="auto">
          <a:xfrm>
            <a:off x="827584" y="6021288"/>
            <a:ext cx="7848872" cy="648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 cap="flat" cmpd="sng" algn="ctr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en-US" sz="2000" b="1" dirty="0" smtClean="0">
                <a:solidFill>
                  <a:srgbClr val="000066"/>
                </a:solidFill>
              </a:rPr>
              <a:t>       </a:t>
            </a:r>
            <a:r>
              <a:rPr lang="en-US" sz="1900" b="1" dirty="0" smtClean="0">
                <a:solidFill>
                  <a:srgbClr val="0000FF"/>
                </a:solidFill>
              </a:rPr>
              <a:t>INSPIRED VALUES </a:t>
            </a:r>
            <a:r>
              <a:rPr lang="en-US" sz="1900" b="1" dirty="0" smtClean="0">
                <a:solidFill>
                  <a:srgbClr val="000066"/>
                </a:solidFill>
              </a:rPr>
              <a:t>drive </a:t>
            </a:r>
            <a:r>
              <a:rPr lang="en-US" sz="1900" b="1" dirty="0" smtClean="0">
                <a:solidFill>
                  <a:srgbClr val="0000FF"/>
                </a:solidFill>
              </a:rPr>
              <a:t>POSITIVE BEHAVIOUR </a:t>
            </a:r>
            <a:r>
              <a:rPr lang="en-US" sz="1900" b="1" dirty="0" smtClean="0">
                <a:solidFill>
                  <a:srgbClr val="000066"/>
                </a:solidFill>
              </a:rPr>
              <a:t>which leads    </a:t>
            </a:r>
            <a:br>
              <a:rPr lang="en-US" sz="1900" b="1" dirty="0" smtClean="0">
                <a:solidFill>
                  <a:srgbClr val="000066"/>
                </a:solidFill>
              </a:rPr>
            </a:br>
            <a:r>
              <a:rPr lang="en-US" sz="1900" b="1" dirty="0" smtClean="0">
                <a:solidFill>
                  <a:srgbClr val="000066"/>
                </a:solidFill>
              </a:rPr>
              <a:t>        to </a:t>
            </a:r>
            <a:r>
              <a:rPr lang="en-US" sz="1900" b="1" dirty="0" smtClean="0">
                <a:solidFill>
                  <a:srgbClr val="0000FF"/>
                </a:solidFill>
              </a:rPr>
              <a:t>OUTSTANDING RESULTS </a:t>
            </a:r>
            <a:r>
              <a:rPr lang="en-US" sz="1900" b="1" dirty="0" smtClean="0">
                <a:solidFill>
                  <a:srgbClr val="000066"/>
                </a:solidFill>
              </a:rPr>
              <a:t>that strengthen the </a:t>
            </a:r>
            <a:r>
              <a:rPr lang="en-US" sz="1900" b="1" dirty="0" smtClean="0">
                <a:solidFill>
                  <a:srgbClr val="0000FF"/>
                </a:solidFill>
              </a:rPr>
              <a:t>VALUES</a:t>
            </a:r>
            <a:endParaRPr lang="en-US" sz="1900" b="1" dirty="0">
              <a:solidFill>
                <a:srgbClr val="0000FF"/>
              </a:solidFill>
            </a:endParaRPr>
          </a:p>
        </p:txBody>
      </p:sp>
      <p:pic>
        <p:nvPicPr>
          <p:cNvPr id="7" name="Picture 5" descr="Lightbulb%20ide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>
          <a:xfrm>
            <a:off x="899592" y="6093296"/>
            <a:ext cx="432048" cy="432048"/>
          </a:xfrm>
          <a:prstGeom prst="rect">
            <a:avLst/>
          </a:prstGeom>
          <a:noFill/>
          <a:ln/>
        </p:spPr>
      </p:pic>
      <p:sp>
        <p:nvSpPr>
          <p:cNvPr id="8" name="Up Arrow 7"/>
          <p:cNvSpPr/>
          <p:nvPr/>
        </p:nvSpPr>
        <p:spPr bwMode="auto">
          <a:xfrm>
            <a:off x="8028384" y="2276872"/>
            <a:ext cx="792088" cy="2684557"/>
          </a:xfrm>
          <a:prstGeom prst="upArrow">
            <a:avLst>
              <a:gd name="adj1" fmla="val 50000"/>
              <a:gd name="adj2" fmla="val 120284"/>
            </a:avLst>
          </a:prstGeom>
          <a:solidFill>
            <a:srgbClr val="FF99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en-ZA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Lucida Sans Unicode" pitchFamily="34" charset="0"/>
              <a:cs typeface="Lucida Sans Unicode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51520" y="1484784"/>
            <a:ext cx="8686800" cy="4495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r>
              <a:rPr lang="en-US" sz="2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en-US" sz="2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Implementing the </a:t>
            </a:r>
            <a:r>
              <a:rPr lang="en-US" sz="20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Inspired Capital Index </a:t>
            </a:r>
            <a:r>
              <a:rPr lang="en-US" sz="2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performance </a:t>
            </a:r>
            <a:br>
              <a:rPr lang="en-US" sz="2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measurement system in an </a:t>
            </a:r>
            <a:r>
              <a:rPr lang="en-US" sz="2000" b="1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organisation</a:t>
            </a:r>
            <a:r>
              <a:rPr lang="en-US" sz="2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will:</a:t>
            </a:r>
            <a:endParaRPr lang="en-ZA" sz="2000" b="1" dirty="0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lnSpc>
                <a:spcPct val="80000"/>
              </a:lnSpc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endParaRPr lang="en-ZA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endParaRPr lang="en-ZA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endParaRPr lang="en-ZA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endParaRPr lang="en-ZA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endParaRPr lang="en-ZA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endParaRPr lang="en-ZA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r>
              <a:rPr lang="en-ZA" sz="2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n-ZA" sz="1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br>
              <a:rPr lang="en-ZA" sz="1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2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by: </a:t>
            </a:r>
          </a:p>
        </p:txBody>
      </p:sp>
      <p:sp>
        <p:nvSpPr>
          <p:cNvPr id="6" name="Rectangle 5"/>
          <p:cNvSpPr/>
          <p:nvPr/>
        </p:nvSpPr>
        <p:spPr bwMode="auto">
          <a:xfrm>
            <a:off x="611560" y="2276872"/>
            <a:ext cx="7992888" cy="194421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 cap="flat" cmpd="sng" algn="ctr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/>
          <a:lstStyle/>
          <a:p>
            <a:pPr>
              <a:buFont typeface="Arial" pitchFamily="34" charset="0"/>
              <a:buChar char="•"/>
              <a:defRPr/>
            </a:pP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Significantly </a:t>
            </a:r>
            <a:r>
              <a:rPr lang="en-US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improve the employees’ productivity and </a:t>
            </a:r>
            <a:br>
              <a:rPr lang="en-US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innovation</a:t>
            </a:r>
            <a:r>
              <a:rPr lang="en-US" sz="2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levels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Ensure </a:t>
            </a:r>
            <a:r>
              <a:rPr lang="en-US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sustainable long-term growth, profitability and </a:t>
            </a:r>
            <a:br>
              <a:rPr lang="en-US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competitive advantage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0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Build</a:t>
            </a:r>
            <a:r>
              <a:rPr lang="en-US" sz="20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Inspired Capital </a:t>
            </a:r>
            <a:r>
              <a:rPr lang="en-US" sz="2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the </a:t>
            </a:r>
            <a:r>
              <a:rPr lang="en-US" sz="2000" b="1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organisation</a:t>
            </a:r>
            <a:r>
              <a:rPr lang="en-US" sz="2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its</a:t>
            </a:r>
            <a:br>
              <a:rPr lang="en-US" sz="2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stakeholders and </a:t>
            </a:r>
            <a:r>
              <a:rPr lang="en-US" sz="20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Whole Wealth </a:t>
            </a:r>
            <a:r>
              <a:rPr lang="en-US" sz="2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society …</a:t>
            </a:r>
          </a:p>
          <a:p>
            <a:pPr>
              <a:defRPr/>
            </a:pPr>
            <a:endParaRPr lang="en-US" sz="2000" b="1" dirty="0">
              <a:solidFill>
                <a:srgbClr val="000066"/>
              </a:solidFill>
            </a:endParaRPr>
          </a:p>
        </p:txBody>
      </p:sp>
      <p:sp>
        <p:nvSpPr>
          <p:cNvPr id="4" name="Rectangle 1"/>
          <p:cNvSpPr>
            <a:spLocks noGrp="1" noChangeArrowheads="1"/>
          </p:cNvSpPr>
          <p:nvPr>
            <p:ph type="title"/>
          </p:nvPr>
        </p:nvSpPr>
        <p:spPr>
          <a:xfrm>
            <a:off x="0" y="476672"/>
            <a:ext cx="9144000" cy="1080120"/>
          </a:xfrm>
        </p:spPr>
        <p:txBody>
          <a:bodyPr/>
          <a:lstStyle/>
          <a:p>
            <a:pPr eaLnBrk="1" hangingPunct="1">
              <a:spcBef>
                <a:spcPts val="10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en-ZA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SUMMARY</a:t>
            </a:r>
            <a:endParaRPr lang="en-ZA" sz="4000" b="1" dirty="0" smtClean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611560" y="4941168"/>
            <a:ext cx="8064896" cy="17281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 cap="flat" cmpd="sng" algn="ctr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/>
          <a:lstStyle/>
          <a:p>
            <a:pPr eaLnBrk="1" hangingPunct="1">
              <a:buFont typeface="Arial" pitchFamily="34" charset="0"/>
              <a:buChar char="•"/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r>
              <a:rPr 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ZA" sz="2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Continuously </a:t>
            </a:r>
            <a:r>
              <a:rPr lang="en-ZA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measuring the extent to which the employees are</a:t>
            </a:r>
            <a:br>
              <a:rPr lang="en-ZA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ZA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aligned with the collectively agreed values and vision</a:t>
            </a:r>
          </a:p>
          <a:p>
            <a:pPr eaLnBrk="1" hangingPunct="1">
              <a:buFont typeface="Arial" pitchFamily="34" charset="0"/>
              <a:buChar char="•"/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r>
              <a:rPr lang="en-ZA" sz="2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Progressively </a:t>
            </a:r>
            <a:r>
              <a:rPr lang="en-ZA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transforming their values</a:t>
            </a:r>
            <a:r>
              <a:rPr lang="en-ZA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ZA" sz="2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 they become more</a:t>
            </a:r>
            <a:br>
              <a:rPr lang="en-ZA" sz="2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ZA" sz="2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and more </a:t>
            </a:r>
            <a:r>
              <a:rPr lang="en-ZA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inspired and motivated </a:t>
            </a:r>
            <a:r>
              <a:rPr lang="en-ZA" sz="2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act in ways that </a:t>
            </a:r>
            <a:r>
              <a:rPr lang="en-ZA" sz="20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serve </a:t>
            </a:r>
            <a:r>
              <a:rPr lang="en-ZA" sz="2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both</a:t>
            </a:r>
            <a:br>
              <a:rPr lang="en-ZA" sz="2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ZA" sz="2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the </a:t>
            </a:r>
            <a:r>
              <a:rPr lang="en-ZA" sz="20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organisation’s stakeholders </a:t>
            </a:r>
            <a:r>
              <a:rPr lang="en-ZA" sz="2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</a:t>
            </a:r>
            <a:r>
              <a:rPr lang="en-ZA" sz="20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highest good</a:t>
            </a:r>
            <a:r>
              <a:rPr lang="en-ZA" sz="2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 society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3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03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6" grpId="0" uiExpand="1" build="p"/>
      <p:bldP spid="6" grpId="0" uiExpand="1" build="allAtOnce" animBg="1"/>
      <p:bldP spid="5" grpId="0" uiExpand="1" build="allAtOnce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 cstate="print">
            <a:lum contrast="30000"/>
          </a:blip>
          <a:srcRect l="5214" t="9262" r="5095" b="5794"/>
          <a:stretch>
            <a:fillRect/>
          </a:stretch>
        </p:blipFill>
        <p:spPr bwMode="auto">
          <a:xfrm>
            <a:off x="990600" y="1752600"/>
            <a:ext cx="7223125" cy="3352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1143000" y="5043488"/>
            <a:ext cx="3270250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Negative Motivational States</a:t>
            </a:r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463" y="2438400"/>
            <a:ext cx="6510337" cy="2667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4038600" y="2593975"/>
            <a:ext cx="6400800" cy="2438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4953000" y="5029200"/>
            <a:ext cx="3352800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b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Positive Motivational States</a:t>
            </a:r>
          </a:p>
        </p:txBody>
      </p:sp>
      <p:sp>
        <p:nvSpPr>
          <p:cNvPr id="22534" name="Line 6"/>
          <p:cNvSpPr>
            <a:spLocks noChangeShapeType="1"/>
          </p:cNvSpPr>
          <p:nvPr/>
        </p:nvSpPr>
        <p:spPr bwMode="auto">
          <a:xfrm flipH="1">
            <a:off x="4645025" y="2436813"/>
            <a:ext cx="4763" cy="2592387"/>
          </a:xfrm>
          <a:prstGeom prst="line">
            <a:avLst/>
          </a:prstGeom>
          <a:noFill/>
          <a:ln w="5724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ZA"/>
          </a:p>
        </p:txBody>
      </p:sp>
      <p:sp>
        <p:nvSpPr>
          <p:cNvPr id="22535" name="AutoShape 7"/>
          <p:cNvSpPr>
            <a:spLocks noChangeArrowheads="1"/>
          </p:cNvSpPr>
          <p:nvPr/>
        </p:nvSpPr>
        <p:spPr bwMode="auto">
          <a:xfrm>
            <a:off x="2971800" y="5562600"/>
            <a:ext cx="3048000" cy="381000"/>
          </a:xfrm>
          <a:prstGeom prst="rightArrow">
            <a:avLst>
              <a:gd name="adj1" fmla="val 50000"/>
              <a:gd name="adj2" fmla="val 200000"/>
            </a:avLst>
          </a:prstGeom>
          <a:solidFill>
            <a:srgbClr val="FF9900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22536" name="Rectangle 8"/>
          <p:cNvSpPr>
            <a:spLocks noChangeArrowheads="1"/>
          </p:cNvSpPr>
          <p:nvPr/>
        </p:nvSpPr>
        <p:spPr bwMode="auto">
          <a:xfrm>
            <a:off x="-152400" y="457200"/>
            <a:ext cx="92964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ORGANISATIONAL </a:t>
            </a:r>
            <a:r>
              <a:rPr lang="en-ZA" sz="36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TRANSFORMATION</a:t>
            </a:r>
            <a:endParaRPr lang="en-ZA" sz="36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990600" y="2057400"/>
            <a:ext cx="2209800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125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No. of Employees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0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3" presetClass="path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25 0.0">
                                      <p:cBhvr additive="repl">
                                        <p:cTn id="12" dur="2000" fill="hold"/>
                                        <p:tgtEl>
                                          <p:spTgt spid="22535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5" grpId="0" animBg="1"/>
      <p:bldP spid="22535" grpId="1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485800"/>
            <a:ext cx="8229600" cy="11430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4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??THE BIG QUESTION??</a:t>
            </a:r>
            <a:endParaRPr lang="en-ZA" sz="48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70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628800"/>
            <a:ext cx="8839200" cy="5608638"/>
          </a:xfrm>
          <a:ln/>
        </p:spPr>
        <p:txBody>
          <a:bodyPr/>
          <a:lstStyle/>
          <a:p>
            <a:pPr>
              <a:spcBef>
                <a:spcPts val="10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endParaRPr lang="en-ZA" sz="4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spcBef>
                <a:spcPts val="60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How do organisations truly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add value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their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employees, customers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and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society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as a whole and generate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satisfactory ongoing profits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 an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ethical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and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sustainable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way in today’s challenging environment?</a:t>
            </a:r>
            <a:endParaRPr lang="en-ZA" sz="32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ts val="600"/>
              </a:spcBef>
              <a:buClrTx/>
              <a:buSzTx/>
              <a:buFontTx/>
              <a:buNone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endParaRPr lang="en-ZA" sz="32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43362" name="AutoShape 2" descr="data:image/jpg;base64,/9j/4AAQSkZJRgABAQAAAQABAAD/2wBDAAkGBwgHBgkIBwgKCgkLDRYPDQwMDRsUFRAWIB0iIiAdHx8kKDQsJCYxJx8fLT0tMTU3Ojo6Iys/RD84QzQ5Ojf/2wBDAQoKCg0MDRoPDxo3JR8lNzc3Nzc3Nzc3Nzc3Nzc3Nzc3Nzc3Nzc3Nzc3Nzc3Nzc3Nzc3Nzc3Nzc3Nzc3Nzc3Nzf/wAARCAA4AIwDASIAAhEBAxEB/8QAGwAAAgMBAQEAAAAAAAAAAAAAAAYBBQcDAgT/xAA8EAABAwMCAwYCBwUJAAAAAAABAgMEAAURBhIhMVEHE0FhcYEVIhQyUmKRobFygrLR4SMmMzZCVHTB8P/EABkBAAMBAQEAAAAAAAAAAAAAAAADBAIBBf/EACsRAAICAQIGAQEJAAAAAAAAAAECABEDEjEEEyFBUWGhBRQiIyRCcZHB8P/aAAwDAQACEQMRAD8A3GuMqXHiNF2W+0w2Oa3VhIHuaptY6ja05alSVDe8rg0jqaXdP6flXtQud/UH318R3o3pb+6hJ4DHXHpimjGAuptpgt1oRmRq7Ti3O7TfLeVdPpCf51bR5LElsORnm3WzyW2oKH4iqh/S1tkM90+0HE45KSCP0pFn6Mulm1HGd09KkMRVnc4tCxkcfqAcc5+8CB58q0q4WB6kH+ZwlwdrmrUV4aK+7SXAArHECvWeNIjJNFRmpohCiozRmiEmiijNEIVTT9T2iAndJlhKc7dyW1KBPQYBz7VcE1lnaqhJvtpSM5W+0Cc/fpWVyosROfIyKCvmai0sONpWnIChnBGCPUeFe64Q0hEVpI5BA/Su2abHSaKjNTRCZH2iShO1pa7epWW0SUBSfQAj8zWrRGksRm20DASkCsc7VIj9t1Yzcmk8HO7fbPgVIwCPyH41rVkuLF1tUabFXuadbBB6dQfMHhVvFJWPGw2r57xGE/eYHe599QQCckca4TnnmI61x2O+cA4I3hA9yf60k3zXk6xw1OzrayHMHYhDqiD77RU2PE2U0sYzhd4yasvzWn7S7LcAUsA7EdT/AOxVLb7TcbzFEm4z5RdcGcIkKbQg9EpRgYHU5z+VLHarOflWS3OrSAp5vcQjO3cCCQM8fEVpWn325NmhvskFtxpKk46EZqUHU7Ke09BlOHAjr+q+v9TPZ1+vmh722zc33J9rcG7Lh3KCM4JB+0OnI+Wa0SZdY0a1m4d4lUfu+8SpPJQxkEUpdr7DKtOB93AU0o7T6j+gqsYTIX2b25h7O4x9hz6DAqPisz8Picp2qvVmviOyKmbHjeqY2D7qM1t+IXpgSnHnGkrGUpSspSnyAHP1NcZc652F4GQoyWOeCeKh44PgaudLOIdsMJaORbGfXxrlq5DZs7rjmAEAnPsazxmIJw/NxmmXrfc/v5uR4mt9LbGeL/qWNatPm7N4dSpG5ofa4ZqpRF1BcbcJbV0fRJUncEjahrP2QkDOPDJOf0pQvESdP7N4rrKFrbaWouJSMkNqOQR6YH406aG1RbrjpxhTkthuRHbCZDa1hJSR48fA869zEG+zpkUdTv6kbEcwqdoq6Mu9zuuo3IF1nzUSmSVpZ+kFLagk4UkgDOQfPB9q69px/vNZQf8AcM/xUWCGu69or98iNlEEbgysjHe5PFXpw4dc1Had/mqzf8hr+IUr6kys40+pNkBGNb8iOGq9QGxWhksJSqW/tbZSrlk4AJ9yKrJFnmOW1U2Te5TDoTu+kOyShI/dGEpHl+dUXa08uM7aXgFFKNjgx4lCsn9RTTDsEa5pjz3n1TELQlbS3195tBHDan6qfYZqS9bMPE97TycWNwau+3vaU3Z3qSdfDKtl0LroZKVsTQnAcAPFOfHkOPiCc08MwO5BSiQ+QTn5lA44Y/6qYdtixDuabG881niTX2U5F0qBdyTNkGTIXAq+0pdV6ejajtaokjKVpO5pwc0K61mVqd1RoGY4wYSpkBasqbRkpJ+0PFJ9iPWtnrw6026na4hKh0IzVOPiGRSh6r4MmbGGN7GKELtBhS0Ddabw254oEQqH4g/ypW7RPiWqkMMW61usNpGCuStKSf3UkmtP+FwQciM3n9mu7bDTX+G2hPoKFzBDqRaMCmoUxi3ctNtX7SjMCSC26hIU0vHFtY8aXdLydR6TaNpm2xM6IhR7h1t4IKAfD5vD9POtLqClKuYB9RUpQFtXeVrnZU5Z6r4Mz68W26avlsInNNx4LStwjNrK9x6rVgD2GfXq2ybM09ZxASSnaPlV0V1q0AA5AD0qaDjUqVbre8w2VmrtW0SLNJuennHIUqEXo5UShSFAYPlnwrte0TtRtphpb7mKo5cSDlSx0J5AemacCkK5gH1oCQOQA9BSRwqhQlkr4/3X5nC5u+8qh8PsNoCJrzTMdCcKUs4BrO9ZJhTLYtenYE8KWr+0WmMW0OJI55Vgn8K665uAc17b4U5wtxG1pJK+CRlPyn03ePUeVaQxb4jTYCWkq4fWVxJr1B+WKuBZIv1Jj+LYiL2Y6siSG27NLbDE9KdrazwDwSOXkoAcvL2rj2gWi9T9QxZUSKwtmOtC0ZcVlW0544HCuGuLXGZ1rZl2kBM0upekJb/0pSoYUemeI8+Fai1ktpKhxwM0ri8eNyGUVfWvcyE1jS/YxUvVlVq3TaWZjSIsxs7mihZWEK5cyBkHx4Um2KZrHSJVb/h6JkRKjsSpwAJ/ZOQQPIgitgrypCVfWSD6ipTiBOrvPRx8U6Y+UaK+DKLTk+7XHL1yZZYTj5WWcqA/aWeZ8gAPM+F/UAADAAFTWwKk7GzcKKKK7OQoooohCiiiiEKKKKIQoooohKDVOlbfqRpAmIw639R1PBSfLNUMLQ86EkMsXi4Ijjk2iYpCcegFFFMXNkUaQekwUUmyJf2bTUW2q3hCSsq3KPElSuqlHJUfU1fUUVgkk2ZsCoUUUVyEKKKKIT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143364" name="AutoShape 4" descr="data:image/jpg;base64,/9j/4AAQSkZJRgABAQAAAQABAAD/2wBDAAkGBwgHBgkIBwgKCgkLDRYPDQwMDRsUFRAWIB0iIiAdHx8kKDQsJCYxJx8fLT0tMTU3Ojo6Iys/RD84QzQ5Ojf/2wBDAQoKCg0MDRoPDxo3JR8lNzc3Nzc3Nzc3Nzc3Nzc3Nzc3Nzc3Nzc3Nzc3Nzc3Nzc3Nzc3Nzc3Nzc3Nzc3Nzc3Nzf/wAARCAA4AIwDASIAAhEBAxEB/8QAGwAAAgMBAQEAAAAAAAAAAAAAAAYBBQcDAgT/xAA8EAABAwMCAwYCBwUJAAAAAAABAgMEAAURBhIhMVEHE0FhcYEVIhQyUmKRobFygrLR4SMmMzZCVHTB8P/EABkBAAMBAQEAAAAAAAAAAAAAAAADBAIBBf/EACsRAAICAQIGAQEJAAAAAAAAAAECABEDEjEEEyFBUWGhBRQiIyRCcZHB8P/aAAwDAQACEQMRAD8A3GuMqXHiNF2W+0w2Oa3VhIHuaptY6ja05alSVDe8rg0jqaXdP6flXtQud/UH318R3o3pb+6hJ4DHXHpimjGAuptpgt1oRmRq7Ti3O7TfLeVdPpCf51bR5LElsORnm3WzyW2oKH4iqh/S1tkM90+0HE45KSCP0pFn6Mulm1HGd09KkMRVnc4tCxkcfqAcc5+8CB58q0q4WB6kH+ZwlwdrmrUV4aK+7SXAArHECvWeNIjJNFRmpohCiozRmiEmiijNEIVTT9T2iAndJlhKc7dyW1KBPQYBz7VcE1lnaqhJvtpSM5W+0Cc/fpWVyosROfIyKCvmai0sONpWnIChnBGCPUeFe64Q0hEVpI5BA/Su2abHSaKjNTRCZH2iShO1pa7epWW0SUBSfQAj8zWrRGksRm20DASkCsc7VIj9t1Yzcmk8HO7fbPgVIwCPyH41rVkuLF1tUabFXuadbBB6dQfMHhVvFJWPGw2r57xGE/eYHe599QQCckca4TnnmI61x2O+cA4I3hA9yf60k3zXk6xw1OzrayHMHYhDqiD77RU2PE2U0sYzhd4yasvzWn7S7LcAUsA7EdT/AOxVLb7TcbzFEm4z5RdcGcIkKbQg9EpRgYHU5z+VLHarOflWS3OrSAp5vcQjO3cCCQM8fEVpWn325NmhvskFtxpKk46EZqUHU7Ke09BlOHAjr+q+v9TPZ1+vmh722zc33J9rcG7Lh3KCM4JB+0OnI+Wa0SZdY0a1m4d4lUfu+8SpPJQxkEUpdr7DKtOB93AU0o7T6j+gqsYTIX2b25h7O4x9hz6DAqPisz8Picp2qvVmviOyKmbHjeqY2D7qM1t+IXpgSnHnGkrGUpSspSnyAHP1NcZc652F4GQoyWOeCeKh44PgaudLOIdsMJaORbGfXxrlq5DZs7rjmAEAnPsazxmIJw/NxmmXrfc/v5uR4mt9LbGeL/qWNatPm7N4dSpG5ofa4ZqpRF1BcbcJbV0fRJUncEjahrP2QkDOPDJOf0pQvESdP7N4rrKFrbaWouJSMkNqOQR6YH406aG1RbrjpxhTkthuRHbCZDa1hJSR48fA869zEG+zpkUdTv6kbEcwqdoq6Mu9zuuo3IF1nzUSmSVpZ+kFLagk4UkgDOQfPB9q69px/vNZQf8AcM/xUWCGu69or98iNlEEbgysjHe5PFXpw4dc1Had/mqzf8hr+IUr6kys40+pNkBGNb8iOGq9QGxWhksJSqW/tbZSrlk4AJ9yKrJFnmOW1U2Te5TDoTu+kOyShI/dGEpHl+dUXa08uM7aXgFFKNjgx4lCsn9RTTDsEa5pjz3n1TELQlbS3195tBHDan6qfYZqS9bMPE97TycWNwau+3vaU3Z3qSdfDKtl0LroZKVsTQnAcAPFOfHkOPiCc08MwO5BSiQ+QTn5lA44Y/6qYdtixDuabG881niTX2U5F0qBdyTNkGTIXAq+0pdV6ejajtaokjKVpO5pwc0K61mVqd1RoGY4wYSpkBasqbRkpJ+0PFJ9iPWtnrw6026na4hKh0IzVOPiGRSh6r4MmbGGN7GKELtBhS0Ddabw254oEQqH4g/ypW7RPiWqkMMW61usNpGCuStKSf3UkmtP+FwQciM3n9mu7bDTX+G2hPoKFzBDqRaMCmoUxi3ctNtX7SjMCSC26hIU0vHFtY8aXdLydR6TaNpm2xM6IhR7h1t4IKAfD5vD9POtLqClKuYB9RUpQFtXeVrnZU5Z6r4Mz68W26avlsInNNx4LStwjNrK9x6rVgD2GfXq2ybM09ZxASSnaPlV0V1q0AA5AD0qaDjUqVbre8w2VmrtW0SLNJuennHIUqEXo5UShSFAYPlnwrte0TtRtphpb7mKo5cSDlSx0J5AemacCkK5gH1oCQOQA9BSRwqhQlkr4/3X5nC5u+8qh8PsNoCJrzTMdCcKUs4BrO9ZJhTLYtenYE8KWr+0WmMW0OJI55Vgn8K665uAc17b4U5wtxG1pJK+CRlPyn03ePUeVaQxb4jTYCWkq4fWVxJr1B+WKuBZIv1Jj+LYiL2Y6siSG27NLbDE9KdrazwDwSOXkoAcvL2rj2gWi9T9QxZUSKwtmOtC0ZcVlW0544HCuGuLXGZ1rZl2kBM0upekJb/0pSoYUemeI8+Fai1ktpKhxwM0ri8eNyGUVfWvcyE1jS/YxUvVlVq3TaWZjSIsxs7mihZWEK5cyBkHx4Um2KZrHSJVb/h6JkRKjsSpwAJ/ZOQQPIgitgrypCVfWSD6ipTiBOrvPRx8U6Y+UaK+DKLTk+7XHL1yZZYTj5WWcqA/aWeZ8gAPM+F/UAADAAFTWwKk7GzcKKKK7OQoooohCiiiiEKKKKIQoooohKDVOlbfqRpAmIw639R1PBSfLNUMLQ86EkMsXi4Ijjk2iYpCcegFFFMXNkUaQekwUUmyJf2bTUW2q3hCSsq3KPElSuqlHJUfU1fUUVgkk2ZsCoUUUVyEKKKKIT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143366" name="AutoShape 6" descr="data:image/jpg;base64,/9j/4AAQSkZJRgABAQAAAQABAAD/2wBDAAkGBwgHBgkIBwgKCgkLDRYPDQwMDRsUFRAWIB0iIiAdHx8kKDQsJCYxJx8fLT0tMTU3Ojo6Iys/RD84QzQ5Ojf/2wBDAQoKCg0MDRoPDxo3JR8lNzc3Nzc3Nzc3Nzc3Nzc3Nzc3Nzc3Nzc3Nzc3Nzc3Nzc3Nzc3Nzc3Nzc3Nzc3Nzc3Nzf/wAARCAA4AIwDASIAAhEBAxEB/8QAGwAAAgMBAQEAAAAAAAAAAAAAAAYBBQcDAgT/xAA8EAABAwMCAwYCBwUJAAAAAAABAgMEAAURBhIhMVEHE0FhcYEVIhQyUmKRobFygrLR4SMmMzZCVHTB8P/EABkBAAMBAQEAAAAAAAAAAAAAAAADBAIBBf/EACsRAAICAQIGAQEJAAAAAAAAAAECABEDEjEEEyFBUWGhBRQiIyRCcZHB8P/aAAwDAQACEQMRAD8A3GuMqXHiNF2W+0w2Oa3VhIHuaptY6ja05alSVDe8rg0jqaXdP6flXtQud/UH318R3o3pb+6hJ4DHXHpimjGAuptpgt1oRmRq7Ti3O7TfLeVdPpCf51bR5LElsORnm3WzyW2oKH4iqh/S1tkM90+0HE45KSCP0pFn6Mulm1HGd09KkMRVnc4tCxkcfqAcc5+8CB58q0q4WB6kH+ZwlwdrmrUV4aK+7SXAArHECvWeNIjJNFRmpohCiozRmiEmiijNEIVTT9T2iAndJlhKc7dyW1KBPQYBz7VcE1lnaqhJvtpSM5W+0Cc/fpWVyosROfIyKCvmai0sONpWnIChnBGCPUeFe64Q0hEVpI5BA/Su2abHSaKjNTRCZH2iShO1pa7epWW0SUBSfQAj8zWrRGksRm20DASkCsc7VIj9t1Yzcmk8HO7fbPgVIwCPyH41rVkuLF1tUabFXuadbBB6dQfMHhVvFJWPGw2r57xGE/eYHe599QQCckca4TnnmI61x2O+cA4I3hA9yf60k3zXk6xw1OzrayHMHYhDqiD77RU2PE2U0sYzhd4yasvzWn7S7LcAUsA7EdT/AOxVLb7TcbzFEm4z5RdcGcIkKbQg9EpRgYHU5z+VLHarOflWS3OrSAp5vcQjO3cCCQM8fEVpWn325NmhvskFtxpKk46EZqUHU7Ke09BlOHAjr+q+v9TPZ1+vmh722zc33J9rcG7Lh3KCM4JB+0OnI+Wa0SZdY0a1m4d4lUfu+8SpPJQxkEUpdr7DKtOB93AU0o7T6j+gqsYTIX2b25h7O4x9hz6DAqPisz8Picp2qvVmviOyKmbHjeqY2D7qM1t+IXpgSnHnGkrGUpSspSnyAHP1NcZc652F4GQoyWOeCeKh44PgaudLOIdsMJaORbGfXxrlq5DZs7rjmAEAnPsazxmIJw/NxmmXrfc/v5uR4mt9LbGeL/qWNatPm7N4dSpG5ofa4ZqpRF1BcbcJbV0fRJUncEjahrP2QkDOPDJOf0pQvESdP7N4rrKFrbaWouJSMkNqOQR6YH406aG1RbrjpxhTkthuRHbCZDa1hJSR48fA869zEG+zpkUdTv6kbEcwqdoq6Mu9zuuo3IF1nzUSmSVpZ+kFLagk4UkgDOQfPB9q69px/vNZQf8AcM/xUWCGu69or98iNlEEbgysjHe5PFXpw4dc1Had/mqzf8hr+IUr6kys40+pNkBGNb8iOGq9QGxWhksJSqW/tbZSrlk4AJ9yKrJFnmOW1U2Te5TDoTu+kOyShI/dGEpHl+dUXa08uM7aXgFFKNjgx4lCsn9RTTDsEa5pjz3n1TELQlbS3195tBHDan6qfYZqS9bMPE97TycWNwau+3vaU3Z3qSdfDKtl0LroZKVsTQnAcAPFOfHkOPiCc08MwO5BSiQ+QTn5lA44Y/6qYdtixDuabG881niTX2U5F0qBdyTNkGTIXAq+0pdV6ejajtaokjKVpO5pwc0K61mVqd1RoGY4wYSpkBasqbRkpJ+0PFJ9iPWtnrw6026na4hKh0IzVOPiGRSh6r4MmbGGN7GKELtBhS0Ddabw254oEQqH4g/ypW7RPiWqkMMW61usNpGCuStKSf3UkmtP+FwQciM3n9mu7bDTX+G2hPoKFzBDqRaMCmoUxi3ctNtX7SjMCSC26hIU0vHFtY8aXdLydR6TaNpm2xM6IhR7h1t4IKAfD5vD9POtLqClKuYB9RUpQFtXeVrnZU5Z6r4Mz68W26avlsInNNx4LStwjNrK9x6rVgD2GfXq2ybM09ZxASSnaPlV0V1q0AA5AD0qaDjUqVbre8w2VmrtW0SLNJuennHIUqEXo5UShSFAYPlnwrte0TtRtphpb7mKo5cSDlSx0J5AemacCkK5gH1oCQOQA9BSRwqhQlkr4/3X5nC5u+8qh8PsNoCJrzTMdCcKUs4BrO9ZJhTLYtenYE8KWr+0WmMW0OJI55Vgn8K665uAc17b4U5wtxG1pJK+CRlPyn03ePUeVaQxb4jTYCWkq4fWVxJr1B+WKuBZIv1Jj+LYiL2Y6siSG27NLbDE9KdrazwDwSOXkoAcvL2rj2gWi9T9QxZUSKwtmOtC0ZcVlW0544HCuGuLXGZ1rZl2kBM0upekJb/0pSoYUemeI8+Fai1ktpKhxwM0ri8eNyGUVfWvcyE1jS/YxUvVlVq3TaWZjSIsxs7mihZWEK5cyBkHx4Um2KZrHSJVb/h6JkRKjsSpwAJ/ZOQQPIgitgrypCVfWSD6ipTiBOrvPRx8U6Y+UaK+DKLTk+7XHL1yZZYTj5WWcqA/aWeZ8gAPM+F/UAADAAFTWwKk7GzcKKKK7OQoooohCiiiiEKKKKIQoooohKDVOlbfqRpAmIw639R1PBSfLNUMLQ86EkMsXi4Ijjk2iYpCcegFFFMXNkUaQekwUUmyJf2bTUW2q3hCSsq3KPElSuqlHJUfU1fUUVgkk2ZsCoUUUVyEKKKKIT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143370" name="AutoShape 10" descr="data:image/jpg;base64,/9j/4AAQSkZJRgABAQAAAQABAAD/2wCEAAkGBhAPDxAQDw8VEBAQExAVFBAQFRAQEBYQFBAWFBQQFBIZHCYgGRkvGxQSIC8gIycpOCwtFx4yNTArNSYrLCkBCQoKDQwNGQ4NGTQkHiQpKjQqNTU1NTUzNDM1NCwuNDU1NjUyNTI1NTU0NTIyNS01KTQ1LCwtNS00LCw0LSwpNP/AABEIAOEA4QMBIgACEQEDEQH/xAAcAAEAAgMBAQEAAAAAAAAAAAAABgcBBAUIAgP/xABEEAACAgECAwUFBQUFBQkAAAABAgADBAURBhIhBxMxQVEUImGBkQgjMkJxFXKCodEkM2KiwTSSsbO0FiU1NlJTY4OT/8QAGgEBAQADAQEAAAAAAAAAAAAAAAQDBQYCAf/EACsRAQACAgEBBQcFAAAAAAAAAAABAgMEEQUSMUFhkSEyUXGh4fAGExQVUv/aAAwDAQACEQMRAD8AvGIiAiIgIiICIiAiIgIiICIiAiIgIiICIiAiIgIiICIiAiIgIiICIiAiIgIiICIiAiIgIiICIiAiIgIiICIiAiIgIiICIiAiIgIiICIiAiIgIiICImN4GYiICIiAiIgIiICIiAiIgIiICIiAiIgIiICIiAiIgIiICJrZ2fXRWbLG5VXz+PkAPM/CRHJ7RTzfdUDl9XYhj8gOn85gy7GPF78sd8tKe9KV6rqSY9L2v4KOgHiWPQKPnIZomsZWZnV7uRWpLtWm61hAD0Pr1IHWZ1PiejNpFdwsoIYMSgW0HYEbeI9fSfhh8UU4gKYuOTv+Ky5tnb5KOg+G812bZrfJWe3xWPqlvli1ontexYsSK6Rx3XawS5O5Y9A2/NXv6E9OX5yVTZ4s1Msc0nlXS9bxzWSIiZXsiJ+WTkLWjWOeVEVmYnyVRuT9AYH6xNPSNUry6Ksik81VyK6E9DysN9iPI+RE3ICIiAiJ8WvyqW2J2BOyjdjsPADzMD7iV9wp2q/tPVbMGrFemqqq1nbI9y/vEdF5e6/IPePQkn9JYMBEwTM7wEREBERAREQEREBERAh3FmSj2ipyu1YB5WI/Ew8dv02nD7nH9E+qzU4+zVqz7Ayt7y1sCNttuTb19VMjv7Zr9G+g/rOJ3dfPfYvb298uy1Ol48mCl5rzzEeEJZ3OP6J9Vjucf0T6rIn+2a/RvoP6x+2a/RvoP6yX+Jn81P8AT4v8R6QsjhrQ6LSbDWrKhAA2BHN47n+X1kykB7NOIKrBbjjo+/eKG2HMuwVtuvlsPrJ9Ov6bijFr1jx8XJdQwfsbNqccfAiImxQkhva3qL1aRkJUCbsrlx61XxJs35wP/rW0/KTKQriDMrs1vT8d3VUxacnLcOVVS7j2akdfP3rjA4/2f9b7/SjQx97EtdNvPu7PvEP1awfwyxNQ1KrGqa6+xaqk25nc8qjc7Dr67kD5yjuyK8afxBn6cGBqu75ayCCGNLmyogg/+0bJ+32iKchLcJ/anam1n5cY7CpLKgn3nT8RPOerb7eXSBbeqcYYGJYKsnNppsO3uWWIrbHwJG/QfEzrV2qwDKQysAQwIIII3BB8xK11rsPwsnGc89h1B1LNmPY7Gy8jctYhPLylvIAbDwlYaJrWW2iangnKsoOAUsFa7bvU9vdXYzN4qoYg7A9eYg9IHoS/i7BroGS+ZStDMyrazqEZkYqyofzHdT4b+E29N1ejLr73GuS+s7jnqZXXceIJHgfhKk7MezfD1LSKLs/vLz9+lKix61pqFzbhFUgcxfmYk7+IHlOPwlj28P8AEo0/vGfGy+VAT+dLFJosI8OcOOUn971gdTgD/wA4at+7l/8AUVS3dX17Gw1D5WRXQp3ANrqnMR5KD1J/SVDwGwHF+rknYBcwk/Dv6us1eBeL6szVc3U82nIvZOWvEWnHuyUprLN0HIpCNyhOvnzOfOBcOJruPm02NhZFd5UEb0ujFWI6Aj8rem8/PQktDvz8/KR+cOo32XYAN15ge83PgfdO5PhVGZrGRZxJiZmBp+XTS/c0ZL2Y9tQtVrCHdxttsFKdW80B8peAgZiIgIiICIiAiIgIiIFb9sGjMaqsysb917lnTf7tj7jfJtx/HKo9rb4fSemsrGW1GrdQyOCrKeoKkbEESqtc7PbqbD3NPfVE+6VVS4H/AKWXx3+Mq18evfmMlY5bCnW8+nhikRMxHwnuVz7W3w+ke1t8JY+D2aZNi8zJVT6Czbm+ig7TWz+AcqltvZhaD4NUFcfMdCPmJTGvpzPHEPs/qfZiOZx29fshOBmXd7X3G4u5lFfJuH5ydgFPruZ6O0yq1Ka1ufvLQih3AADPt7xAHlvvIbwjwQcbfJtrXvwrd1Xsp5DsfeJH5vLYHpufXpKNCyb7FfvwRsfdJUoSP0IHlt5eJI67SLNXDW3ZwwxbHUcm7WtskcfPv/PJ1IiJhRkrPQuG8PWc/VszMoXIrTJXFo7zm2VcasLYV2I6Fm3k54hGaadsDuReTtzZJs5FXY++AgJZt+Xodh4yM9m/C2o6ZWcbJsxrsfeywW1m8ZPfOwJ5gy8pX8XXx8PGBWnaNo9Og63p2ZiVCnHPI5RN9uaqzluUbnzrdfrOx9o5gU0og7gvkEH1BFOxkj7TOz3P1qxEFuNTjUMWrYi9sglkAbn6coG48B8JXva5pufjYWlY2fbTa1LXV1XUd5zNWqVKO9DAe8Nl6jx8+viHomvwH6D/AITzTRj94nFeSn9z1UEeBNmohxsfPohPzEtjMu4itxvZExcaq1kCNqAyCa9iNjalHJzK225677GcviTgyrSOF87GqPOxRHttI2NlpurBbbyGwAA8gPM7mB2Ow/8A8BxP3sn/AKmyRTjuj2ji/Sa6+rVJQz7eQS2247/wj+c++ybN1enSKvZsOnMosa41McgY71nvWVlsVl95eYMw5T5yScK8B5WPbl6nl2VX6tkqwQe+MWocuy1A7c23uopIHQDYb9SQhnB1RfirW1Hi1WcB+ptrAn39m/UFU5+Kx2s3psC+ZVeat/oSn+9OronZzrWJqduprdgtdkmzvaj7UKuWxwzBDy7jblG3+s1OK+yjUMfUW1LQ7FV3dnNRZUZXc7uF5vdas9Tynw3269IFykzMgGgaBrOVZTbrORWlVDLYmHijYPch5ksvceIDAEKCQSAfLrPxAREQEREBERAREQEREBMbTMQMbRtMxAxtG0zEBERAREQMGUh2722Zt2Lj4uLk3NhtcbWrouNY5xXsFfl2b8J6jp8ZeExtA5vD+t15tAuqWxF35St9dlNgYAbgqwG/j4jcfGRbtiz/APuy7ESq66/LULWlFVto921GYsyghenr4+UnkxtArjsT1Hk0+vAtpvpyaO/ZluourQq15YFbCOUn316dD49Om8siIgIiICIiAiIgIiICIiAiIgIiICIiAiIgIiICIiAiIgIiICIiAiIgIiICIiAiIgIiICIiAiIgIiICIjeA3nNp4jxLMlsSvJrfJVSzUowZ1VSAeYD8PUjofWV927cb24ONVi4zmu7L5y1inZkoTYEKR1BJO2/oGnH+z5wfbX32pXKUFqd1QG6FkLBnt/d3VQD57NAuuIiAiIgIiICIiAiIgIiICI3iAiIgIiICIiAiIgIiICIiBWfat2tDS9sXFVbMxlDMW6pSh8Cy/mc+IX06nxANKP2qaybO8/aN3NvvsCor/wDzA5f5Tm8Zag2TqObc53L5F3j5KLCqr8lCj5TiwJ1k9reRkGt8zCw8y+lStd+RU5IBO/WtXCHr1/DNLN7VtYtbmOfbWB4JTy0oB5AKgA2/XeRKIF7dkXavqGZkrhZdbZasN/aEUCyoD8122ylPAb9D18/CXbK87DdCrx9HpuUDvcsvZY/mdnZETf0Cr4erN6yw4CIiAnC434k/Zun5GZyhmqUciNuA1jMERTt123YfSd2Vd25rbk41eFQfeCZObaP/AIMVANiPi1o2+KwLI0zPXIoqvr6pdXXYv7rqGH8jNmV52Ga37To9SE7vivZSfXlB56/lyuB/DO7xF2gYeDkY+K9gbIyLa07tWX7tGPW60/kUDr18fLzICTRKtzftCadXkGpab7KgdjkIECkb7c6ISCy/Hp+kmOqcd4GNhLnvkKaLE5qip3e0kdErQ9S3lt5dd9tjAkM1tSN3c2ezBDfynuxcWFRfyDleu36Svdb7dcHFSgiqy622qm166ym1Xe1hxW9h6c+zDoB+u0lXB3G+Lq1BuxWO6ELZVYAtqMeoDAEjY9diDsdj6HYIV2NcYZup5WpNm283dDHVakHLSh5rubkX+EdTuT06y1pSX2d/9p1f96j/AJl8sLK4+RsqzDwcazPyKB993TVV0VHfbke6xgOfx90b+B9DAlFtoUFmIAHUk9AB6kz5x8lbBujBgOnT19CPLxEjOlcW06kb8UK+Lm4zKbMXJA512I2cFSQ6dRsynpup9N+1pGmmkNuR12AAJbZQWI3Ygcx949dh0AHlvA6MREBERAREQEREBERA8c8c6a2NqedSw25Mi7bfzRnLofmrKfnOFLu+0JwW3NXqlS7qQtWRt5MOlVp+BHuH9E9ZSUDEREC/+wfj+g4y6ZfYK7qmbuOYhRZW7FjWCfzhi3TzBG3gZck8m9lvBTarqCIVPs1JWy9vLuwelf6sRt+nMfKesRAzERASqcvjPETWtTOTXdaldFOEncU2XpynmtyVYr4HmdR8pZ2fmrRVZdYdkqR3Y/4UUsx+gMifZJS37LTIs/vc67IyrPH8Vtp2/wAqpArbsA1QUahm4JLBbkLoLAUbmpcjYqfAlHJI/wAMdqWgYw4l02sVKFzGxWvUeFjPmMjsR6lQAZ9cfuNK4qxM4Hlrv7mxz5BTvj3/AOUb/Obnamw/7T6Id+n9i6+X+3vAsnjjg+jUMC2hql5lrY0MFANdqqShQ+Q3ABHmCRPOlJS7h+0uoNuHnUrVZ+Zacit2er93nQtt6kz1Br+rJiYmRkWEBaarHJP+FTsB8SdgPiRPOK6M9PCtmQ429q1CkoD5111ugb/e7z6QLw7PtCxxoeFSaUau7FqexGVWV3trDuWB8erHxlbcA4f7K4sydPrJ7i1bVVSd/c7sZNW/qQOm/wAT6y1+z9wdI03Y7/2PFHzFKgj6iV5wrUM/i7Pza+tGIpTvB1U2CpcYAHz35bT+iwI/2Taq2JRxJkJ+OmlXT98e0cn+badbsXr1RNPutw6cS0X5Dlrcm69LSyqq7EKh3G+5338WM4/ZXpjZWNxJQnV7aQqD1f8AtHKPqAJ3vs8cTV9zfpzsFuW03Vq3QsjKodVHqCm5H+L4GB1NC4B1ca6urZlmMqsGWyvHa3+77ju0RVZevUIep8t5ak08nVqa7aaHsAuvL93X1LsEQuzbDwUAeJ6bkDxIm5AREQEREBERAREQERED8M7Brvrem5BZXYpV0YbqykbEGUlrH2cGN5OJmquOx3C3K5sQE/h3Xo/6nb/WXpECpsP7OenLXtbk5Nlm3V0NVS7+oTkb+ZM4GZ9m23vvuc9O4J8ba271R6bKeVj81l8RAi2g8C06dg+yYm4LENZax2ex/NmYDp08B4Dbz679vR8R6aVR25mG/Xcnpv0G5m9EBERA4fFPCdepVrVdffXV7weuizuksDbdLehLAbdB08T4z44V4Pr01GroyMiyohQtORaLa6wCT90OUFd9+o38hO/ECE632SYOdc12XZk3uxflD3sUrDMW5K1291Rv0Eq7tG4Wrp1rR8AXXvU6Y1YeyznuSt8x15Us26AD8PTpPQxlScXcB6zn6pTqKLh1+xtX3NTW3EutVxtUuRX4knqNxt/OBIs3szfLCV6hquTl4qMD7ORTSHK+HevWoZ/+PnOR284qVaHXXWoStMjGVUUAKqqjgKAPAbSx9MsualDk1pXcQedKnNlYO525XKgnpt5f1kJ7VOFdR1WpMTFXHTHDJY111lq2d4vMOQIqHYdQd+u/wgaHCHAuQ+k4a06vlY+PfjU2PSi0MVa2sPYKrivOiksx2B6byVYHAOLjYDYGK9uKj7FrqLOTKL7glzbt4kLsenh0G0+eAcHPxsSvFzq6F9mrqqqsx7Hs50ReXd1ZRynYJ59dz0G0k8CD6D2RYWBel+JkZdTqVLBb/ctAbfktXl95d/LpObxR2G4eZknKovsw7XbmcVBWQvvuXVehRievQ+PlLKiBFuEOz7G00tYr2ZGTYAr5WQxsuK+PID+Vdx4D5k9JKYiAiIgIiICIiAiIgIiICIiAiIgIiICIiAiIgIiICIiAiIgIiICIiAiIgIiICIiAiIgIiICIiAiIgIiICIiAiIgIiICIiAiIgIiICIiAiIgIiICIiAiIgIiICIiAiIgIiICIiAiIgIiICIiAiIgIiICIiAiIgIiICIi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143372" name="AutoShape 12" descr="data:image/jpg;base64,/9j/4AAQSkZJRgABAQAAAQABAAD/2wCEAAkGBhAPDxAQDw8VEBAQExAVFBAQFRAQEBYQFBAWFBQQFBIZHCYgGRkvGxQSIC8gIycpOCwtFx4yNTArNSYrLCkBCQoKDQwNGQ4NGTQkHiQpKjQqNTU1NTUzNDM1NCwuNDU1NjUyNTI1NTU0NTIyNS01KTQ1LCwtNS00LCw0LSwpNP/AABEIAOEA4QMBIgACEQEDEQH/xAAcAAEAAgMBAQEAAAAAAAAAAAAABgcBBAUIAgP/xABEEAACAgECAwUFBQUFBQkAAAABAgADBAURBhIhBxMxQVEUImGBkQgjMkJxFXKCodEkM2KiwTSSsbO0FiU1NlJTY4OT/8QAGgEBAQADAQEAAAAAAAAAAAAAAAQDBQYCAf/EACsRAQACAgEBBQcFAAAAAAAAAAABAgMEEQUSMUFhkSEyUXGh4fAGExQVUv/aAAwDAQACEQMRAD8AvGIiAiIgIiICIiAiIgIiICIiAiIgIiICIiAiIgIiICIiAiIgIiICIiAiIgIiICIiAiIgIiICIiAiIgIiICIiAiIgIiICIiAiIgIiICIiAiIgIiICImN4GYiICIiAiIgIiICIiAiIgIiICIiAiIgIiICIiAiIgIiICJrZ2fXRWbLG5VXz+PkAPM/CRHJ7RTzfdUDl9XYhj8gOn85gy7GPF78sd8tKe9KV6rqSY9L2v4KOgHiWPQKPnIZomsZWZnV7uRWpLtWm61hAD0Pr1IHWZ1PiejNpFdwsoIYMSgW0HYEbeI9fSfhh8UU4gKYuOTv+Ky5tnb5KOg+G812bZrfJWe3xWPqlvli1ontexYsSK6Rx3XawS5O5Y9A2/NXv6E9OX5yVTZ4s1Msc0nlXS9bxzWSIiZXsiJ+WTkLWjWOeVEVmYnyVRuT9AYH6xNPSNUry6Ksik81VyK6E9DysN9iPI+RE3ICIiAiJ8WvyqW2J2BOyjdjsPADzMD7iV9wp2q/tPVbMGrFemqqq1nbI9y/vEdF5e6/IPePQkn9JYMBEwTM7wEREBERAREQEREBERAh3FmSj2ipyu1YB5WI/Ew8dv02nD7nH9E+qzU4+zVqz7Ayt7y1sCNttuTb19VMjv7Zr9G+g/rOJ3dfPfYvb298uy1Ol48mCl5rzzEeEJZ3OP6J9Vjucf0T6rIn+2a/RvoP6x+2a/RvoP6yX+Jn81P8AT4v8R6QsjhrQ6LSbDWrKhAA2BHN47n+X1kykB7NOIKrBbjjo+/eKG2HMuwVtuvlsPrJ9Ov6bijFr1jx8XJdQwfsbNqccfAiImxQkhva3qL1aRkJUCbsrlx61XxJs35wP/rW0/KTKQriDMrs1vT8d3VUxacnLcOVVS7j2akdfP3rjA4/2f9b7/SjQx97EtdNvPu7PvEP1awfwyxNQ1KrGqa6+xaqk25nc8qjc7Dr67kD5yjuyK8afxBn6cGBqu75ayCCGNLmyogg/+0bJ+32iKchLcJ/anam1n5cY7CpLKgn3nT8RPOerb7eXSBbeqcYYGJYKsnNppsO3uWWIrbHwJG/QfEzrV2qwDKQysAQwIIII3BB8xK11rsPwsnGc89h1B1LNmPY7Gy8jctYhPLylvIAbDwlYaJrWW2iangnKsoOAUsFa7bvU9vdXYzN4qoYg7A9eYg9IHoS/i7BroGS+ZStDMyrazqEZkYqyofzHdT4b+E29N1ejLr73GuS+s7jnqZXXceIJHgfhKk7MezfD1LSKLs/vLz9+lKix61pqFzbhFUgcxfmYk7+IHlOPwlj28P8AEo0/vGfGy+VAT+dLFJosI8OcOOUn971gdTgD/wA4at+7l/8AUVS3dX17Gw1D5WRXQp3ANrqnMR5KD1J/SVDwGwHF+rknYBcwk/Dv6us1eBeL6szVc3U82nIvZOWvEWnHuyUprLN0HIpCNyhOvnzOfOBcOJruPm02NhZFd5UEb0ujFWI6Aj8rem8/PQktDvz8/KR+cOo32XYAN15ge83PgfdO5PhVGZrGRZxJiZmBp+XTS/c0ZL2Y9tQtVrCHdxttsFKdW80B8peAgZiIgIiICIiAiIgIiIFb9sGjMaqsysb917lnTf7tj7jfJtx/HKo9rb4fSemsrGW1GrdQyOCrKeoKkbEESqtc7PbqbD3NPfVE+6VVS4H/AKWXx3+Mq18evfmMlY5bCnW8+nhikRMxHwnuVz7W3w+ke1t8JY+D2aZNi8zJVT6Czbm+ig7TWz+AcqltvZhaD4NUFcfMdCPmJTGvpzPHEPs/qfZiOZx29fshOBmXd7X3G4u5lFfJuH5ydgFPruZ6O0yq1Ka1ufvLQih3AADPt7xAHlvvIbwjwQcbfJtrXvwrd1Xsp5DsfeJH5vLYHpufXpKNCyb7FfvwRsfdJUoSP0IHlt5eJI67SLNXDW3ZwwxbHUcm7WtskcfPv/PJ1IiJhRkrPQuG8PWc/VszMoXIrTJXFo7zm2VcasLYV2I6Fm3k54hGaadsDuReTtzZJs5FXY++AgJZt+Xodh4yM9m/C2o6ZWcbJsxrsfeywW1m8ZPfOwJ5gy8pX8XXx8PGBWnaNo9Og63p2ZiVCnHPI5RN9uaqzluUbnzrdfrOx9o5gU0og7gvkEH1BFOxkj7TOz3P1qxEFuNTjUMWrYi9sglkAbn6coG48B8JXva5pufjYWlY2fbTa1LXV1XUd5zNWqVKO9DAe8Nl6jx8+viHomvwH6D/AITzTRj94nFeSn9z1UEeBNmohxsfPohPzEtjMu4itxvZExcaq1kCNqAyCa9iNjalHJzK225677GcviTgyrSOF87GqPOxRHttI2NlpurBbbyGwAA8gPM7mB2Ow/8A8BxP3sn/AKmyRTjuj2ji/Sa6+rVJQz7eQS2247/wj+c++ybN1enSKvZsOnMosa41McgY71nvWVlsVl95eYMw5T5yScK8B5WPbl6nl2VX6tkqwQe+MWocuy1A7c23uopIHQDYb9SQhnB1RfirW1Hi1WcB+ptrAn39m/UFU5+Kx2s3psC+ZVeat/oSn+9OronZzrWJqduprdgtdkmzvaj7UKuWxwzBDy7jblG3+s1OK+yjUMfUW1LQ7FV3dnNRZUZXc7uF5vdas9Tynw3269IFykzMgGgaBrOVZTbrORWlVDLYmHijYPch5ksvceIDAEKCQSAfLrPxAREQEREBERAREQEREBMbTMQMbRtMxAxtG0zEBERAREQMGUh2722Zt2Lj4uLk3NhtcbWrouNY5xXsFfl2b8J6jp8ZeExtA5vD+t15tAuqWxF35St9dlNgYAbgqwG/j4jcfGRbtiz/APuy7ESq66/LULWlFVto921GYsyghenr4+UnkxtArjsT1Hk0+vAtpvpyaO/ZluourQq15YFbCOUn316dD49Om8siIgIiICIiAiIgIiICIiAiIgIiICIiAiIgIiICIiAiIgIiICIiAiIgIiICIiAiIgIiICIiAiIgIiICIjeA3nNp4jxLMlsSvJrfJVSzUowZ1VSAeYD8PUjofWV927cb24ONVi4zmu7L5y1inZkoTYEKR1BJO2/oGnH+z5wfbX32pXKUFqd1QG6FkLBnt/d3VQD57NAuuIiAiIgIiICIiAiIgIiICI3iAiIgIiICIiAiIgIiICIiBWfat2tDS9sXFVbMxlDMW6pSh8Cy/mc+IX06nxANKP2qaybO8/aN3NvvsCor/wDzA5f5Tm8Zag2TqObc53L5F3j5KLCqr8lCj5TiwJ1k9reRkGt8zCw8y+lStd+RU5IBO/WtXCHr1/DNLN7VtYtbmOfbWB4JTy0oB5AKgA2/XeRKIF7dkXavqGZkrhZdbZasN/aEUCyoD8122ylPAb9D18/CXbK87DdCrx9HpuUDvcsvZY/mdnZETf0Cr4erN6yw4CIiAnC434k/Zun5GZyhmqUciNuA1jMERTt123YfSd2Vd25rbk41eFQfeCZObaP/AIMVANiPi1o2+KwLI0zPXIoqvr6pdXXYv7rqGH8jNmV52Ga37To9SE7vivZSfXlB56/lyuB/DO7xF2gYeDkY+K9gbIyLa07tWX7tGPW60/kUDr18fLzICTRKtzftCadXkGpab7KgdjkIECkb7c6ISCy/Hp+kmOqcd4GNhLnvkKaLE5qip3e0kdErQ9S3lt5dd9tjAkM1tSN3c2ezBDfynuxcWFRfyDleu36Svdb7dcHFSgiqy622qm166ym1Xe1hxW9h6c+zDoB+u0lXB3G+Lq1BuxWO6ELZVYAtqMeoDAEjY9diDsdj6HYIV2NcYZup5WpNm283dDHVakHLSh5rubkX+EdTuT06y1pSX2d/9p1f96j/AJl8sLK4+RsqzDwcazPyKB993TVV0VHfbke6xgOfx90b+B9DAlFtoUFmIAHUk9AB6kz5x8lbBujBgOnT19CPLxEjOlcW06kb8UK+Lm4zKbMXJA512I2cFSQ6dRsynpup9N+1pGmmkNuR12AAJbZQWI3Ygcx949dh0AHlvA6MREBERAREQEREBERA8c8c6a2NqedSw25Mi7bfzRnLofmrKfnOFLu+0JwW3NXqlS7qQtWRt5MOlVp+BHuH9E9ZSUDEREC/+wfj+g4y6ZfYK7qmbuOYhRZW7FjWCfzhi3TzBG3gZck8m9lvBTarqCIVPs1JWy9vLuwelf6sRt+nMfKesRAzERASqcvjPETWtTOTXdaldFOEncU2XpynmtyVYr4HmdR8pZ2fmrRVZdYdkqR3Y/4UUsx+gMifZJS37LTIs/vc67IyrPH8Vtp2/wAqpArbsA1QUahm4JLBbkLoLAUbmpcjYqfAlHJI/wAMdqWgYw4l02sVKFzGxWvUeFjPmMjsR6lQAZ9cfuNK4qxM4Hlrv7mxz5BTvj3/AOUb/Obnamw/7T6Id+n9i6+X+3vAsnjjg+jUMC2hql5lrY0MFANdqqShQ+Q3ABHmCRPOlJS7h+0uoNuHnUrVZ+Zacit2er93nQtt6kz1Br+rJiYmRkWEBaarHJP+FTsB8SdgPiRPOK6M9PCtmQ429q1CkoD5111ugb/e7z6QLw7PtCxxoeFSaUau7FqexGVWV3trDuWB8erHxlbcA4f7K4sydPrJ7i1bVVSd/c7sZNW/qQOm/wAT6y1+z9wdI03Y7/2PFHzFKgj6iV5wrUM/i7Pza+tGIpTvB1U2CpcYAHz35bT+iwI/2Taq2JRxJkJ+OmlXT98e0cn+badbsXr1RNPutw6cS0X5Dlrcm69LSyqq7EKh3G+5338WM4/ZXpjZWNxJQnV7aQqD1f8AtHKPqAJ3vs8cTV9zfpzsFuW03Vq3QsjKodVHqCm5H+L4GB1NC4B1ca6urZlmMqsGWyvHa3+77ju0RVZevUIep8t5ak08nVqa7aaHsAuvL93X1LsEQuzbDwUAeJ6bkDxIm5AREQEREBERAREQERED8M7Brvrem5BZXYpV0YbqykbEGUlrH2cGN5OJmquOx3C3K5sQE/h3Xo/6nb/WXpECpsP7OenLXtbk5Nlm3V0NVS7+oTkb+ZM4GZ9m23vvuc9O4J8ba271R6bKeVj81l8RAi2g8C06dg+yYm4LENZax2ex/NmYDp08B4Dbz679vR8R6aVR25mG/Xcnpv0G5m9EBERA4fFPCdepVrVdffXV7weuizuksDbdLehLAbdB08T4z44V4Pr01GroyMiyohQtORaLa6wCT90OUFd9+o38hO/ECE632SYOdc12XZk3uxflD3sUrDMW5K1291Rv0Eq7tG4Wrp1rR8AXXvU6Y1YeyznuSt8x15Us26AD8PTpPQxlScXcB6zn6pTqKLh1+xtX3NTW3EutVxtUuRX4knqNxt/OBIs3szfLCV6hquTl4qMD7ORTSHK+HevWoZ/+PnOR284qVaHXXWoStMjGVUUAKqqjgKAPAbSx9MsualDk1pXcQedKnNlYO525XKgnpt5f1kJ7VOFdR1WpMTFXHTHDJY111lq2d4vMOQIqHYdQd+u/wgaHCHAuQ+k4a06vlY+PfjU2PSi0MVa2sPYKrivOiksx2B6byVYHAOLjYDYGK9uKj7FrqLOTKL7glzbt4kLsenh0G0+eAcHPxsSvFzq6F9mrqqqsx7Hs50ReXd1ZRynYJ59dz0G0k8CD6D2RYWBel+JkZdTqVLBb/ctAbfktXl95d/LpObxR2G4eZknKovsw7XbmcVBWQvvuXVehRievQ+PlLKiBFuEOz7G00tYr2ZGTYAr5WQxsuK+PID+Vdx4D5k9JKYiAiIgIiICIiAiIgIiICIiAiIgIiICIiAiIgIiICIiAiIgIiICIiAiIgIiICIiAiIgIiICIiAiIgIiICIiAiIgIiICIiAiIgIiICIiAiIgIiICIiAiIgIiICIiAiIgIiICIiAiIgIiICIiAiIgIiICIiAiIgIiICIi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143378" name="AutoShape 18" descr="data:image/jpg;base64,/9j/4AAQSkZJRgABAQAAAQABAAD/2wCEAAkGBg4NDQ8PDg0QEA0PDhAODA4PEBEPDw0NFBAVFRQQEhIXGyYfFxklGhQeHy8gIygpLCwsFR4xNTAqNSYrLCkBCQoKDgwOGA8PGTUdHSQqKi8qNSo1MSoqKSosLzAuKSosKTUrKSkqKSkpKSksKSkpLCksLCkpLCwpLCw2KSkpKf/AABEIAMwAzAMBIgACEQEDEQH/xAAbAAABBQEBAAAAAAAAAAAAAAAAAQIFBgcDBP/EAE4QAAECAwEFEQwJBAIDAAAAAAEAAgMEEQUGEiFR0QcTFiIxMjVBUmFxcnOSorHBFDM0ZIGRo7KzwsPiFSMkJUJTdKHSF1Rik4PwQ2Ph/8QAGgEAAgMBAQAAAAAAAAAAAAAAAAMCBAUBBv/EACwRAAIBAQUHBAIDAAAAAAAAAAABAgMEERIxMhMhM0FRUnFCYWKRFCKBsdH/2gAMAwEAAhEDEQA/ANxQhCABeGftqXl++RAHbgaZ/mCgLorrCCYMs7UwRIox7lmVVqDKvim+JwE1LnVJO/vq5Ts16xT3IROrduiWuNd1DB0kB7hjc4Myrlo88W9L8ihWWbDGrU+WnUujpaCNVrRwmifsqXQXjn1JbR54t6X5EaPPFvS/IofOoGJnOGVGdQMTOcMqNlS7Qxz6kxo88W9L8iNHni3pfkUPnUDEznDKjOoGJnOGVGypdoY59SY0eeLel+RGjzxb0vyKHzqBiZzhlRnUDEznDKjZUu0Mc+pMaPPFvS/IjR54t6X5FD51AxM5wyozqBiZzhlRsqXaGOfUmNHni3pfkRo88W9L8ih86gYmc4ZUZ1AxM5wyo2VLtDHPqTGjzxb0vyI0eeLel+RQ+dQMTOcMqM6gYmc4ZUbKl2hjn1JjR54t6X5EaPPFvS/IofOoGJnOGVKIMDEzz/8A1GypdoY59SXF3g25Y+SLX3V75S7GWiGj76Gf8xVvnCrTpGEfw04CQvNFsvcOrvOyrmxpP2DaTRpMOK14DmuDmnUINQeApyzOzrXjyb9KSBXTw3a13k7Qr/ZVqw5qGHwzh1HsOuY7Ecqq1aDp780PhUUvJ7UIQq4wFXrr7ZMCEIbDSJFqKjVbD2z2edWBxoFml0c0Y86/DrXCEzyYOsqxZoYp7+QqrLDE4yEnf6Z2tBoBujkUjGmGw21J4ANveCQXsNmJrR+wUJMzJiOJPkGILRX7v2KulHoj2i9+ob0Yhq+UrzFy51RVNSSyIXj6oqmVRVdAfVFUyqKoAfVFUyqKoAfVFUyqKoAfVFUyqKoAfVFU6BLRIppDhvef8Gud1L3w7mp12pLPHGLW9ZUXKKzZ1JvJEdVFVLi5CeP/AIQOGIzKlNx89+SP9jMqjtYdyO4JdCLhx3N1riOrzKQlbTDsD8B2jtHhxLhPWHMy7L+LCLWVDb6+aRU6gwFR9V26M1uDfEn5qWEQYnDWnFvcC8ti2o6TmA41va3sZuNuUaqLNm74XjjhAwHGFytWDQh429K7h2j/ANxJaWcJEr/UjUGPDgCDUEVBxhOUFcfO57KMBOFhMM8A1P2U6smUcMmi6nerzlMuo0rMGaacea6kSK79ytOm9YVl8uftcTjxfWKt2X1eBNbkei1o1GBu6OHgCiL5e62XYWcB6wo6+V+C/UqyzH3yL5MvkXymRH3yL5MvkXyAH3yL5MvkXyAH3yL5MvkVQA++RfJlUVQB3gwnRHtYxpc9xo1o1SVfLEuLhQmh8wBFi6t6cMNm8B+I75XG4axQyF3S8fWRBSFX8ELGN89VFa1nWiu78MS3Spq69jWQw0UaAANQAUA8ichColgEIQgCu3d+Bf8AND7Vnl8tCu9P2H/mh9qzq+WrZOH/ACU62o9EvGvHtdiOHg21LWmKwjvEHgFdVQN8p2bd9Q7iDsTp5pi45MnLgX/VxB/7PdareqZcAdJE5T3Wq5rKr8RlynpRwm9YVlsuftkTjxfWK1Kb1hWVy5+2ROPG9Yp9l9XghW5C2ydMzgPWo6q91tHTM4D1qNqtCGkqyzOlUVXOqWqmRH1RVMqiqAH1RVNqiqAHVRVJVFUAOqusnLmNFhwxqxHtZ5zRcKqZuPhX9oQK7Re/mw3EfuozeGLZKKvaRqEKEGNa1oo1rQ1oxACgT0IWCaIIQucxHbDhve7WsaXO4AKlACTE1DhNvokRrG43uDR+68WiWS/u4PPCzC1bViTcV0WIa1OkbtQ2bTWheOq0Y2JXfsyq6/RF7uztuWjyl5Cjse/PWG9aamgrUqjVTapKq3TpqnHChM5Ynex1VPTZ+odxB2KvVU/Nn7O7iDsRPNBHmTeZ9rInKe41XVUnM8P1cXlfcarssmvxGXKelHGb1hWKylqOFoRmuaCBFmACMBoHuW1TesKwiX2Tj8rM+u5Psnq8EK3IlratCHfMq69N6dXBtjbXja8HUII3jVeK6TXQ+K7rCiGkjUJHAaLSgv1KssyzVS1UDDtCK38deMAV6GWw78TAeAkKdxElqpaqPZazDqhw8xXVtoQj+OnCCEXAeuqKri2YYdR7fOF0DhjCLgHVSpq0C5W5qTmJKFFiwA6I7PL5xLhWkRwGocQSqtRU1eyUIOTuRQVO3EH7xhcWL7Mq76DbP/tW85+Vd5K5qTl4giQoAZEbW9cC40qKHVOIqpO1wlFpJj40ZJpkmhCFmloFE3WPIs+ZI/KI85A7VLLjNyjI0N0OK2+hvFHtNRUeRSg7pJs41erjF0i1XQbZ/wDat5z8qNBln/2rec/KtL8yHRlTYSMqSVVuzQ7ElpKREWWgthxDHhsvgXHSkOqMJ3lmESYe7XPcfLg8ytUpqpHEhUouLuZNxZuGzXPA3q1PmCmLStICWeWtJ+rGrgG0qMQrTaA+yv5MdiJrejseZbcyqadFgxnOpgj0AG0M7YtBWc5kPg8f9R8Ni0ZZFo4ki5T0o4zesKwiX2Sj8rM+u5bvN6wrCZfZKPysz67k+yerwQrchl0euh8V3WFDqZuj10Piu6wohadPSirLMRKhKmEQolQlXTglEtEUS0XQAOOM+crbMzkk2TLVxxvbvWKUW15nOxMtwxvbvVG38Nef9H2fUWVCELGLoIQhAAhCEACEIQBTM1jYwfqYXU5Y8thzV9jR+phdTlj62bFwv5KVfUNIVotDwV/JjsVYIVotDwV/JjsT6maFx5lmzIu8R/1Hw2LRlnWZH3iP+o+GxaKsa0cWRdp6UcZvWFYVL7JR+VmPXct1m9YVhcvslH5WY9dyfY/V4IVuQy6PXQ+K7rCiFMXR66HxXdYUQtSnpRUlmCVCVNIiJUtEtF04JRLRKiiAEorJZF3s7JwGS8EQc7ZfXt/DLnaZxcam+G2VXUUUZQjNXSV51SayLf8A1StHFL/6nfzUxchd7Ozk9CgRs5zt4iF15DLXaWGXChvjthZxRWXM6H3rA4sb2LlXq0KapyajyYyFSTkt5tCEIWCaAKLuotKJKSMxHhXueQmXzL4VbW+AwioxqUUDd3sVOcl7wTKavnFPqiMtLM+OanaOKX/1O/mk/qpaWKX/ANTv5qokJKLe/HpdqM/aS6k9bt283Pwc5jiFeB7YmkYWuvm1phLjjVeTqJKKcYRiroq4i5N5jSrRaHgr+THYqwVZ7Q8FfyY7EupmiceZZsyTvEfl/hsWirOsyTvEfl/hsWirGtPFkXaWhHGb1hWFy+yUflZj13LdJvWFYZL7JR+VmPXcn2P1eBdbkNuj10Piu6wohS90Wuh8V3WFErUp6UVZZglAQAlCaQCiVCUBdOAlohLRdARKlohdASisuZ0PvWBxY3sXKuUVkzO9lYHFjexck1+FLwydPUvJsqEIXmjTBQN3exU3yXvBTygbutipvkveCZR4kfKIz0sxEhInEJF6YyxqQhOokXDowhWe0PBX8mOxVohWa0B9lfyY7EipmiceZZcyXvEbl/hsWiLO8yXvEbl/hsWiLFtPFkXqWhHGb1hWGy+yUflZj13LcpvWFYbL7Ix+VmPXcn2L1eBdbkNui10Piu6wokKXui10Piu6wokLVp6UVJZgEqEoTSAAJUJwXQCiEqWikcES0RRKgBKKyZng+9YHFjexcq5RWTM82VgcWN7JyVX4UvDJ09S8mxoQheYNQFBXdbFTfJe8FOqCu52Km+S94JtHiR8ojPSzEymkJ5TV6YyhqQhOISLh0aVZrQ8FfyY7FWirLaHgr+THYkVM0MjzLLmTd4jcv8Ni0NZ5mT94jcv8Ni0NYlp4si9S0I4zesKw6X2RjcrMeu5bjN6wrDpfZGNysx67lYsXq8C6/IbdDrofFd1hRQUzdFD727jN6ioZatPSipLMVKgJQmkBQlSJwUjgAJUJV0AoiiVKunBKKx5nuykDixvZOVdorHmfbKQOLG9k5KtHCl4ZOnrXk2FCELyxqgoK7jYub5L3gp1QV3Gxc3yXvBNo8SPlEZ6X4MVKanlIvUGUMSFOSKIDSrLaHgr+THYq41tSANUkAeVWO1XBsu8YwGjhJCRUzQyOTLJmT94jcv8ADYtDWe5lHeI3L/DYtCWHauLIv0tCOM3rDwLDbTb3PacS+1BHLsWlfhr0v2W6xW1BWS5olklsURwMB0kT3T2eZNsc0qmF8yFdXxv6HmtKVz2E5o1w0zeEbSrFFZLJnc9hgE6dtA7DhOJ3/dteW1rJJJiQxWuF7R1halOWF4WVZK/eiGTgkShWhQqUJAnLpwUJUgTgpHASoSqQBRWLM+H3pA4sb2TlXlLXL2rDk5yHHiBxYwPBDAC7TMLRQEjGlVouVOSXRkoO6SbNrQqf/U+S/KmOYz+aP6oSX5UxzGfzXnfxK3azR20OpcFB3b7FzfJe8FF/1QkvypjmM/moy6PNAlJqSjwIcOOHxGXrS5rA0GoOEhxxJlKzVVOLceaIzqwcXvM9KaU4pCvQmcNKROXWVlHxXUaOE7TRvqL3HUd7Hlb+KHEaVmE8baC91vxqQg3be79m4T+9POvfLSzYLA0agwknbO2SoCZe6bmA1mGpDIY3sZ61VvxSxckNuuVxoWZdLlsqXH8cRzhwCjexXtQlzFniBAYwajWgDybam1g1Z45uXU0IrDFIFAXSWSI0NwLagggjGFPpsRgcKFLJGDWhZ0WSjVbW9B0j97cuUnJWvDi4Cbx9MIcaDyFaBblzrYgOlBB1RTAqBaVyLmElml/xOEeQrUpWqM1dU3PqVJ0mt8R81ZcKLhIo7dNwHy414H3PO/DEFN8EdS5NlJyFgbfUpQUcHCm8DqLsyPOgUvCd8taSrkaiWU19inF80NFgRN2zpZEosCJu2dLIn90zu46AypRNTu46Ayqe1+S+yOD2Yz6AibtnSyJRYMTds6WRP7qnNx0AlE1ObjoBd2vyX2cwezGiwYm7Z0siX6BibtnSyJ3dc5uOgEvdc5uOgFLa/NfaDB7Mb9AxN2zpZEv0DE3bOlkTu65vcdAJe7JvcjmhG1+a+0cwezOf0DE3bOlkR9AxN2zpZF07sm9yOYEhm5vcdAI2vzX2gwezOX0DE3bOlkSfQMTds6WRde65zcdAJO65zcdALm1+a+0dwezORsGJu2dLIk+gH7tv75F17qnNx0Ak7qnNx0AubX5L7O4PZj4NgsGvcXbw0oXtc+HAZhvWN2hj4BtlRT3zridcK7QDQEQbCjxTV5pvkl7qJU6kM5zRJRfKJytC1HRvq4YIaTT/ACiYsG0N5Wi4y5ktcIjxpz0Bi4V3sG5ENIN7U7bjq+TEr5ISDYTQAFn2i1Y1ghuX9linSueKWZ6JeFetAXVCFQLAIQhACFtV45iy2P1QvahAFfjXMMO0uWhVuJWVCAK1oVbiRoVbiVlQgCtaFW4kaFW4lZUIArWhVuJGhVuJWVCAK1oVbiRoVbiVlQgCtaFW4kaFW4lZUIArWhVuJGhVuJWVCAK1oVbiRoVbiVlQgCttuVZiXtlrAhs2lLoQByhS7W6gXVCEACEIQB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13" name="Rectangle 12"/>
          <p:cNvSpPr/>
          <p:nvPr/>
        </p:nvSpPr>
        <p:spPr bwMode="auto">
          <a:xfrm>
            <a:off x="323528" y="4797152"/>
            <a:ext cx="8496944" cy="158417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 cap="flat" cmpd="sng" algn="ctr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en-US" sz="2400" b="1" dirty="0" smtClean="0">
                <a:solidFill>
                  <a:srgbClr val="002060"/>
                </a:solidFill>
              </a:rPr>
              <a:t>          </a:t>
            </a:r>
            <a:r>
              <a:rPr lang="en-US" sz="2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“Sustainability is the single biggest business </a:t>
            </a:r>
            <a:br>
              <a:rPr lang="en-US" sz="2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opportunity of the 21</a:t>
            </a:r>
            <a:r>
              <a:rPr lang="en-US" sz="2400" b="1" baseline="300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</a:t>
            </a:r>
            <a:r>
              <a:rPr lang="en-US" sz="2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century… it will be the next</a:t>
            </a:r>
            <a:br>
              <a:rPr lang="en-US" sz="2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main source of competitive advantage.” </a:t>
            </a:r>
            <a:r>
              <a:rPr lang="en-US" sz="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br>
              <a:rPr lang="en-US" sz="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                                                                                          </a:t>
            </a:r>
            <a:r>
              <a:rPr lang="en-US" sz="2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b="1" i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– Lee Scott, CEO, Wal-Mart</a:t>
            </a:r>
            <a:endParaRPr lang="en-US" sz="2400" b="1" dirty="0">
              <a:solidFill>
                <a:srgbClr val="002060"/>
              </a:solidFill>
            </a:endParaRPr>
          </a:p>
        </p:txBody>
      </p:sp>
      <p:pic>
        <p:nvPicPr>
          <p:cNvPr id="14" name="Picture 5" descr="Lightbulb%20ide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395536" y="4941168"/>
            <a:ext cx="764704" cy="764704"/>
          </a:xfrm>
          <a:prstGeom prst="rect">
            <a:avLst/>
          </a:prstGeom>
          <a:noFill/>
          <a:ln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Rectangle 1"/>
          <p:cNvSpPr>
            <a:spLocks noGrp="1" noChangeArrowheads="1"/>
          </p:cNvSpPr>
          <p:nvPr>
            <p:ph type="title"/>
          </p:nvPr>
        </p:nvSpPr>
        <p:spPr>
          <a:xfrm>
            <a:off x="179512" y="404664"/>
            <a:ext cx="8686800" cy="1123528"/>
          </a:xfrm>
        </p:spPr>
        <p:txBody>
          <a:bodyPr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ZA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VISIONARY VS. ORDINARY ORGANISATIONS</a:t>
            </a:r>
          </a:p>
        </p:txBody>
      </p:sp>
      <p:sp>
        <p:nvSpPr>
          <p:cNvPr id="1034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28600" y="1412875"/>
            <a:ext cx="8686800" cy="4495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tabLst>
                <a:tab pos="1560513" algn="l"/>
                <a:tab pos="2474913" algn="l"/>
                <a:tab pos="3389313" algn="l"/>
                <a:tab pos="4303713" algn="l"/>
                <a:tab pos="5218113" algn="l"/>
                <a:tab pos="6132513" algn="l"/>
                <a:tab pos="7046913" algn="l"/>
                <a:tab pos="7961313" algn="l"/>
                <a:tab pos="8875713" algn="l"/>
                <a:tab pos="9790113" algn="l"/>
                <a:tab pos="10704513" algn="l"/>
              </a:tabLst>
              <a:defRPr/>
            </a:pPr>
            <a:endParaRPr lang="en-ZA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23528" y="5589240"/>
            <a:ext cx="8496944" cy="10801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 cap="flat" cmpd="sng" algn="ctr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en-US" sz="1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BOTTOM LINE: </a:t>
            </a:r>
            <a:r>
              <a:rPr lang="en-US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br>
              <a:rPr lang="en-US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1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665% more shareholder value created</a:t>
            </a:r>
            <a:r>
              <a:rPr lang="en-US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on average in visionary companies</a:t>
            </a:r>
            <a:br>
              <a:rPr lang="en-US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than in ordinary companies =&gt; 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SUSTAINABLE GROWTH</a:t>
            </a:r>
            <a:endParaRPr lang="en-US" dirty="0" smtClean="0">
              <a:solidFill>
                <a:srgbClr val="FF9900"/>
              </a:solidFill>
            </a:endParaRPr>
          </a:p>
        </p:txBody>
      </p:sp>
      <p:graphicFrame>
        <p:nvGraphicFramePr>
          <p:cNvPr id="5" name="Group 49"/>
          <p:cNvGraphicFramePr>
            <a:graphicFrameLocks noGrp="1"/>
          </p:cNvGraphicFramePr>
          <p:nvPr/>
        </p:nvGraphicFramePr>
        <p:xfrm>
          <a:off x="323528" y="1484784"/>
          <a:ext cx="5698976" cy="3240360"/>
        </p:xfrm>
        <a:graphic>
          <a:graphicData uri="http://schemas.openxmlformats.org/drawingml/2006/table">
            <a:tbl>
              <a:tblPr/>
              <a:tblGrid>
                <a:gridCol w="1424469"/>
                <a:gridCol w="2114267"/>
                <a:gridCol w="2160240"/>
              </a:tblGrid>
              <a:tr h="1228294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Year</a:t>
                      </a:r>
                    </a:p>
                  </a:txBody>
                  <a:tcPr marT="24695" anchor="ctr" horzOverflow="overflow">
                    <a:lnL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Z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Investment in</a:t>
                      </a:r>
                      <a:br>
                        <a:rPr kumimoji="0" lang="en-Z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</a:br>
                      <a:r>
                        <a:rPr kumimoji="0" lang="en-Z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 Ordinary Fund</a:t>
                      </a:r>
                      <a:r>
                        <a:rPr kumimoji="0" lang="en-Z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*</a:t>
                      </a:r>
                    </a:p>
                  </a:txBody>
                  <a:tcPr marT="24695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Z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Investment in</a:t>
                      </a:r>
                      <a:br>
                        <a:rPr kumimoji="0" lang="en-Z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</a:br>
                      <a:r>
                        <a:rPr kumimoji="0" lang="en-Z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 Visionary Co.</a:t>
                      </a:r>
                      <a:r>
                        <a:rPr kumimoji="0" lang="en-Z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*</a:t>
                      </a:r>
                    </a:p>
                  </a:txBody>
                  <a:tcPr marT="24695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3423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1926</a:t>
                      </a:r>
                    </a:p>
                  </a:txBody>
                  <a:tcPr marT="24695" anchor="ctr" horzOverflow="overflow">
                    <a:lnL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$1</a:t>
                      </a:r>
                    </a:p>
                  </a:txBody>
                  <a:tcPr marT="24695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$1</a:t>
                      </a:r>
                    </a:p>
                  </a:txBody>
                  <a:tcPr marT="24695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0443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1990</a:t>
                      </a:r>
                    </a:p>
                  </a:txBody>
                  <a:tcPr marT="24695" anchor="ctr" horzOverflow="overflow">
                    <a:lnL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$955</a:t>
                      </a:r>
                    </a:p>
                  </a:txBody>
                  <a:tcPr marT="24695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$6,356</a:t>
                      </a:r>
                    </a:p>
                  </a:txBody>
                  <a:tcPr marT="24695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8200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Return on</a:t>
                      </a:r>
                      <a:b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</a:b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Capital</a:t>
                      </a:r>
                    </a:p>
                  </a:txBody>
                  <a:tcPr marT="24695" anchor="ctr" horzOverflow="overflow">
                    <a:lnL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/>
                      </a:r>
                      <a:b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</a:b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955%</a:t>
                      </a:r>
                    </a:p>
                  </a:txBody>
                  <a:tcPr marT="24695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/>
                      </a:r>
                      <a:b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</a:b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Lucida Sans Unicode" pitchFamily="34" charset="0"/>
                          <a:cs typeface="Lucida Sans Unicode" pitchFamily="34" charset="0"/>
                        </a:rPr>
                        <a:t>6,356%</a:t>
                      </a:r>
                    </a:p>
                  </a:txBody>
                  <a:tcPr marT="24695" anchor="ctr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Text Box 47"/>
          <p:cNvSpPr txBox="1">
            <a:spLocks noChangeArrowheads="1"/>
          </p:cNvSpPr>
          <p:nvPr/>
        </p:nvSpPr>
        <p:spPr bwMode="auto">
          <a:xfrm>
            <a:off x="304800" y="4797152"/>
            <a:ext cx="8839200" cy="58695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125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16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  <a:r>
              <a:rPr lang="en-US" sz="1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1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According to research done by James Collins and Jerry </a:t>
            </a:r>
            <a:r>
              <a:rPr lang="en-US" sz="1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1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sz="1600" b="1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Porras</a:t>
            </a:r>
            <a:r>
              <a:rPr lang="en-US" sz="1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1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 the </a:t>
            </a:r>
            <a:r>
              <a:rPr lang="en-US" sz="1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book </a:t>
            </a:r>
            <a:r>
              <a:rPr lang="en-US" sz="1600" b="1" i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Built </a:t>
            </a:r>
            <a:r>
              <a:rPr lang="en-US" sz="16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Last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6300192" y="1484784"/>
            <a:ext cx="2591692" cy="141580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Clr>
                <a:srgbClr val="C00000"/>
              </a:buClr>
              <a:buSzPct val="120000"/>
              <a:buFont typeface="Wingdings" pitchFamily="2" charset="2"/>
              <a:buChar char="ü"/>
              <a:defRPr/>
            </a:pPr>
            <a:r>
              <a:rPr lang="en-US" sz="1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Positive Employees</a:t>
            </a:r>
          </a:p>
          <a:p>
            <a:pPr>
              <a:buClr>
                <a:srgbClr val="C00000"/>
              </a:buClr>
              <a:buSzPct val="120000"/>
              <a:buFont typeface="Wingdings" pitchFamily="2" charset="2"/>
              <a:buChar char="ü"/>
              <a:defRPr/>
            </a:pPr>
            <a:r>
              <a:rPr lang="en-US" sz="1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Committed to Org. Values</a:t>
            </a:r>
            <a:br>
              <a:rPr lang="en-US" sz="1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</a:br>
            <a:r>
              <a:rPr lang="en-US" sz="1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    &amp; Vision</a:t>
            </a:r>
            <a:endParaRPr lang="en-US" sz="14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Sakkal Majalla" pitchFamily="2" charset="-78"/>
            </a:endParaRPr>
          </a:p>
          <a:p>
            <a:pPr>
              <a:buClr>
                <a:srgbClr val="C00000"/>
              </a:buClr>
              <a:buSzPct val="120000"/>
              <a:buFont typeface="Wingdings" pitchFamily="2" charset="2"/>
              <a:buChar char="ü"/>
              <a:defRPr/>
            </a:pPr>
            <a:r>
              <a:rPr lang="en-US" sz="1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High Job Satisfaction</a:t>
            </a:r>
            <a:endParaRPr lang="en-US" sz="14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Sakkal Majalla" pitchFamily="2" charset="-78"/>
            </a:endParaRPr>
          </a:p>
          <a:p>
            <a:pPr>
              <a:buClr>
                <a:srgbClr val="C00000"/>
              </a:buClr>
              <a:buSzPct val="120000"/>
              <a:buFont typeface="Wingdings" pitchFamily="2" charset="2"/>
              <a:buChar char="ü"/>
              <a:defRPr/>
            </a:pPr>
            <a:r>
              <a:rPr lang="en-US" sz="1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Take Responsibility </a:t>
            </a:r>
          </a:p>
          <a:p>
            <a:pPr>
              <a:buClr>
                <a:srgbClr val="C00000"/>
              </a:buClr>
              <a:buSzPct val="120000"/>
              <a:buFont typeface="Wingdings" pitchFamily="2" charset="2"/>
              <a:buChar char="ü"/>
              <a:defRPr/>
            </a:pPr>
            <a:r>
              <a:rPr lang="en-US" sz="1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 Proactive &amp; Take Initiative</a:t>
            </a:r>
            <a:endParaRPr lang="en-US" sz="14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Sakkal Majalla" pitchFamily="2" charset="-78"/>
            </a:endParaRPr>
          </a:p>
          <a:p>
            <a:pPr>
              <a:buFont typeface="Wingdings" pitchFamily="2" charset="2"/>
              <a:buChar char="Ø"/>
              <a:defRPr/>
            </a:pPr>
            <a:endParaRPr lang="en-US" sz="1400" b="1" dirty="0">
              <a:solidFill>
                <a:schemeClr val="accent2"/>
              </a:solidFill>
              <a:latin typeface="+mj-lt"/>
              <a:cs typeface="Sakkal Majalla" pitchFamily="2" charset="-78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6156176" y="3356992"/>
            <a:ext cx="2843212" cy="136815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Clr>
                <a:srgbClr val="C00000"/>
              </a:buClr>
              <a:buSzPct val="120000"/>
              <a:buFont typeface="Wingdings" pitchFamily="2" charset="2"/>
              <a:buChar char="ü"/>
              <a:defRPr/>
            </a:pPr>
            <a:r>
              <a:rPr lang="en-US" sz="1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Improved Productivity</a:t>
            </a:r>
          </a:p>
          <a:p>
            <a:pPr>
              <a:buClr>
                <a:srgbClr val="C00000"/>
              </a:buClr>
              <a:buSzPct val="120000"/>
              <a:buFont typeface="Wingdings" pitchFamily="2" charset="2"/>
              <a:buChar char="ü"/>
              <a:defRPr/>
            </a:pPr>
            <a:r>
              <a:rPr lang="en-US" sz="1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Better Asset </a:t>
            </a:r>
            <a:r>
              <a:rPr lang="en-US" sz="1400" b="1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Utilisation</a:t>
            </a:r>
            <a:endParaRPr lang="en-US" sz="14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Sakkal Majalla" pitchFamily="2" charset="-78"/>
            </a:endParaRPr>
          </a:p>
          <a:p>
            <a:pPr>
              <a:buClr>
                <a:srgbClr val="C00000"/>
              </a:buClr>
              <a:buSzPct val="120000"/>
              <a:buFont typeface="Wingdings" pitchFamily="2" charset="2"/>
              <a:buChar char="ü"/>
              <a:defRPr/>
            </a:pPr>
            <a:r>
              <a:rPr lang="en-US" sz="1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Innovation</a:t>
            </a:r>
          </a:p>
          <a:p>
            <a:pPr>
              <a:buClr>
                <a:srgbClr val="C00000"/>
              </a:buClr>
              <a:buSzPct val="120000"/>
              <a:buFont typeface="Wingdings" pitchFamily="2" charset="2"/>
              <a:buChar char="ü"/>
              <a:defRPr/>
            </a:pPr>
            <a:r>
              <a:rPr lang="en-US" sz="1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Better Value Proposition</a:t>
            </a:r>
          </a:p>
          <a:p>
            <a:pPr>
              <a:buClr>
                <a:srgbClr val="C00000"/>
              </a:buClr>
              <a:buSzPct val="120000"/>
              <a:buFont typeface="Wingdings" pitchFamily="2" charset="2"/>
              <a:buChar char="ü"/>
              <a:defRPr/>
            </a:pPr>
            <a:r>
              <a:rPr lang="en-US" sz="1400" b="1" cap="all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Sustainable </a:t>
            </a:r>
            <a:br>
              <a:rPr lang="en-US" sz="1400" b="1" cap="all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</a:br>
            <a:r>
              <a:rPr lang="en-US" sz="1400" b="1" cap="all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    Competitive </a:t>
            </a:r>
            <a:r>
              <a:rPr lang="en-US" sz="1400" b="1" cap="all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ADvantage</a:t>
            </a:r>
            <a:r>
              <a:rPr lang="en-US" sz="1400" b="1" cap="all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akkal Majalla" pitchFamily="2" charset="-78"/>
              </a:rPr>
              <a:t> </a:t>
            </a:r>
            <a:endParaRPr lang="en-US" sz="1400" b="1" cap="all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Sakkal Majalla" pitchFamily="2" charset="-78"/>
            </a:endParaRPr>
          </a:p>
        </p:txBody>
      </p:sp>
      <p:sp>
        <p:nvSpPr>
          <p:cNvPr id="8222" name="Down Arrow 10"/>
          <p:cNvSpPr>
            <a:spLocks noChangeArrowheads="1"/>
          </p:cNvSpPr>
          <p:nvPr/>
        </p:nvSpPr>
        <p:spPr bwMode="auto">
          <a:xfrm>
            <a:off x="6875463" y="2924944"/>
            <a:ext cx="1441450" cy="360362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99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1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1430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ULTIMATE PURPOSE </a:t>
            </a:r>
          </a:p>
        </p:txBody>
      </p:sp>
      <p:sp>
        <p:nvSpPr>
          <p:cNvPr id="1126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153400" cy="4787900"/>
          </a:xfrm>
          <a:ln/>
        </p:spPr>
        <p:txBody>
          <a:bodyPr/>
          <a:lstStyle/>
          <a:p>
            <a:pPr>
              <a:spcBef>
                <a:spcPct val="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“The future is not some place we are going to, but one we are creating. The paths are not to be found, but made, and the </a:t>
            </a:r>
            <a:r>
              <a:rPr 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activity of making them changes both the maker and the destination</a:t>
            </a:r>
            <a:r>
              <a:rPr 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.”</a:t>
            </a:r>
          </a:p>
          <a:p>
            <a:pPr>
              <a:spcBef>
                <a:spcPct val="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36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– John </a:t>
            </a:r>
            <a:r>
              <a:rPr lang="en-US" sz="3600" b="1" i="1" dirty="0" err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Schaar</a:t>
            </a:r>
            <a:r>
              <a:rPr lang="en-US" sz="28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br>
              <a:rPr lang="en-US" sz="28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8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28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2800" b="1" i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2996952"/>
            <a:ext cx="7416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 smtClean="0">
                <a:solidFill>
                  <a:srgbClr val="FF9900"/>
                </a:solidFill>
              </a:rPr>
              <a:t>ICI </a:t>
            </a:r>
            <a:r>
              <a:rPr lang="en-US" sz="7200" b="1" dirty="0" smtClean="0">
                <a:solidFill>
                  <a:srgbClr val="000066"/>
                </a:solidFill>
              </a:rPr>
              <a:t>= </a:t>
            </a:r>
            <a:r>
              <a:rPr lang="en-US" sz="7200" b="1" dirty="0" smtClean="0">
                <a:solidFill>
                  <a:srgbClr val="0000CC"/>
                </a:solidFill>
              </a:rPr>
              <a:t>VI</a:t>
            </a:r>
            <a:r>
              <a:rPr lang="en-US" sz="7200" b="1" dirty="0" smtClean="0">
                <a:solidFill>
                  <a:srgbClr val="000066"/>
                </a:solidFill>
              </a:rPr>
              <a:t> x </a:t>
            </a:r>
            <a:r>
              <a:rPr lang="en-US" sz="7200" b="1" dirty="0" smtClean="0">
                <a:solidFill>
                  <a:srgbClr val="C00000"/>
                </a:solidFill>
              </a:rPr>
              <a:t>SI</a:t>
            </a:r>
            <a:r>
              <a:rPr lang="en-US" sz="7200" b="1" dirty="0" smtClean="0">
                <a:solidFill>
                  <a:srgbClr val="000066"/>
                </a:solidFill>
              </a:rPr>
              <a:t> </a:t>
            </a:r>
            <a:endParaRPr lang="en-US" sz="7200" b="1" dirty="0">
              <a:solidFill>
                <a:srgbClr val="000066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71600" y="2996952"/>
            <a:ext cx="7416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 smtClean="0">
                <a:solidFill>
                  <a:srgbClr val="FF9900"/>
                </a:solidFill>
              </a:rPr>
              <a:t>ICI </a:t>
            </a:r>
            <a:r>
              <a:rPr lang="en-US" sz="7200" b="1" dirty="0" smtClean="0">
                <a:solidFill>
                  <a:srgbClr val="000066"/>
                </a:solidFill>
              </a:rPr>
              <a:t>= </a:t>
            </a:r>
            <a:r>
              <a:rPr lang="en-US" sz="7200" b="1" dirty="0" smtClean="0">
                <a:solidFill>
                  <a:srgbClr val="0000CC"/>
                </a:solidFill>
              </a:rPr>
              <a:t>VI</a:t>
            </a:r>
            <a:r>
              <a:rPr lang="en-US" sz="7200" b="1" dirty="0" smtClean="0">
                <a:solidFill>
                  <a:srgbClr val="C00000"/>
                </a:solidFill>
              </a:rPr>
              <a:t>SI</a:t>
            </a:r>
            <a:r>
              <a:rPr lang="en-US" sz="7200" b="1" dirty="0" smtClean="0">
                <a:solidFill>
                  <a:srgbClr val="FF9900"/>
                </a:solidFill>
              </a:rPr>
              <a:t>ON</a:t>
            </a:r>
            <a:r>
              <a:rPr lang="en-US" sz="7200" b="1" dirty="0" smtClean="0">
                <a:solidFill>
                  <a:srgbClr val="000066"/>
                </a:solidFill>
              </a:rPr>
              <a:t> </a:t>
            </a:r>
            <a:endParaRPr lang="en-US" sz="7200" b="1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12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1126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2" grpId="1" uiExpand="1" build="p"/>
      <p:bldP spid="4" grpId="0"/>
      <p:bldP spid="4" grpId="1"/>
      <p:bldP spid="5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-685800" y="609600"/>
            <a:ext cx="10134600" cy="1143000"/>
          </a:xfrm>
        </p:spPr>
        <p:txBody>
          <a:bodyPr/>
          <a:lstStyle/>
          <a:p>
            <a:r>
              <a:rPr lang="en-US" sz="48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ONLY </a:t>
            </a:r>
            <a:r>
              <a:rPr lang="en-US" sz="4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REAL CHOICE</a:t>
            </a:r>
            <a:endParaRPr lang="en-US" sz="48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2133600"/>
            <a:ext cx="8610600" cy="4449763"/>
          </a:xfrm>
        </p:spPr>
        <p:txBody>
          <a:bodyPr/>
          <a:lstStyle/>
          <a:p>
            <a:pPr>
              <a:spcBef>
                <a:spcPct val="0"/>
              </a:spcBef>
              <a:buFontTx/>
              <a:buNone/>
            </a:pPr>
            <a:r>
              <a:rPr lang="en-US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“I shall be telling this with a sigh</a:t>
            </a:r>
            <a:br>
              <a:rPr 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Somewhere ages and ages hence:</a:t>
            </a:r>
            <a:br>
              <a:rPr 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Two roads diverged in a wood, and I –</a:t>
            </a:r>
            <a:br>
              <a:rPr 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 took the one less travelled by,</a:t>
            </a:r>
            <a:br>
              <a:rPr 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And that has made all the difference.”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sz="32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br>
              <a:rPr lang="en-US" sz="32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3200" b="1" i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</a:t>
            </a:r>
            <a:r>
              <a:rPr lang="en-US" sz="32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– Robert Frost </a:t>
            </a:r>
            <a:r>
              <a:rPr 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32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84999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88640" y="-27384"/>
            <a:ext cx="11125200" cy="69199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4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43000" y="0"/>
            <a:ext cx="12420600" cy="6932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14300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ZA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42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CONTACT US</a:t>
            </a:r>
          </a:p>
        </p:txBody>
      </p:sp>
      <p:sp>
        <p:nvSpPr>
          <p:cNvPr id="1116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-180528" y="1772816"/>
            <a:ext cx="9144000" cy="4680520"/>
          </a:xfrm>
          <a:ln/>
        </p:spPr>
        <p:txBody>
          <a:bodyPr/>
          <a:lstStyle/>
          <a:p>
            <a:pPr>
              <a:lnSpc>
                <a:spcPct val="80000"/>
              </a:lnSpc>
              <a:spcBef>
                <a:spcPts val="700"/>
              </a:spcBef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</a:pPr>
            <a:r>
              <a:rPr lang="en-ZA" sz="2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Contact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Jonathan Quail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on:</a:t>
            </a:r>
            <a:b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Cell: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+27(0)71-853-2368</a:t>
            </a:r>
            <a:b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Land Line: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+27(0)11-615-3194</a:t>
            </a: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b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Skype Name: </a:t>
            </a:r>
            <a:r>
              <a:rPr lang="en-ZA" sz="3200" b="1" dirty="0" err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jonoquail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Email: </a:t>
            </a:r>
            <a:r>
              <a:rPr lang="en-ZA" sz="3200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jono@lifebuild.com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b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n-ZA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Web Sites: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ZA" sz="3200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www.lifebuild.com </a:t>
            </a:r>
            <a:r>
              <a:rPr lang="en-ZA" sz="3200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200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n-ZA" sz="3200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www.successcoach.co.za</a:t>
            </a:r>
            <a:br>
              <a:rPr lang="en-ZA" sz="3200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n-ZA" sz="3200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www.facebook.com/jonoquail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b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n-ZA" sz="3200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www.twitter.com/jonoquail </a:t>
            </a: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Z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Arial"/>
        <a:ea typeface="Lucida Sans Unicode"/>
        <a:cs typeface="Lucida Sans Unicode"/>
      </a:majorFont>
      <a:minorFont>
        <a:latin typeface="Arial"/>
        <a:ea typeface="Lucida Sans Unicode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Lucida Sans Unicode" pitchFamily="34" charset="0"/>
            <a:cs typeface="Lucida Sans Unicode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Lucida Sans Unicode" pitchFamily="34" charset="0"/>
            <a:cs typeface="Lucida Sans Unicode" pitchFamily="34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22219</TotalTime>
  <Words>2175</Words>
  <Application>Microsoft Office PowerPoint</Application>
  <PresentationFormat>On-screen Show (4:3)</PresentationFormat>
  <Paragraphs>756</Paragraphs>
  <Slides>76</Slides>
  <Notes>76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76</vt:i4>
      </vt:variant>
    </vt:vector>
  </HeadingPairs>
  <TitlesOfParts>
    <vt:vector size="77" baseType="lpstr">
      <vt:lpstr>Office Theme</vt:lpstr>
      <vt:lpstr>INSPIRED CAPITAL  A New Approach to Measuring Performance and Achieving SUSTAINABLE BUSINESS SUCCESS  in a Brave New World </vt:lpstr>
      <vt:lpstr>PRESENTATION OVERVIEW</vt:lpstr>
      <vt:lpstr> ??THE BIG QUESTION??</vt:lpstr>
      <vt:lpstr>CHALLENGES FACED BY ORGANISATIONS</vt:lpstr>
      <vt:lpstr> THE CHALLENGE OF CHANGE</vt:lpstr>
      <vt:lpstr> ROOT CAUSE OF THE PROBLEMS</vt:lpstr>
      <vt:lpstr>CHALLENGES FACED BY ORGANISATIONS</vt:lpstr>
      <vt:lpstr>SCALE OF NEGATIVE MOTIVATIONS*</vt:lpstr>
      <vt:lpstr> THE CHALLENGE OF CHANGE</vt:lpstr>
      <vt:lpstr>VISIONARY VS. ORDINARY ORGANISATIONS</vt:lpstr>
      <vt:lpstr> ??THE BIG QUESTION??</vt:lpstr>
      <vt:lpstr>VISIONARY ORGANISATIONS</vt:lpstr>
      <vt:lpstr>CASE STUDY: GOOGLE</vt:lpstr>
      <vt:lpstr>Slide 14</vt:lpstr>
      <vt:lpstr>SCALE OF POSITIVE MOTIVATIONS*</vt:lpstr>
      <vt:lpstr>VISIONARY VS. ORDINARY ORGANISATIONS</vt:lpstr>
      <vt:lpstr>THE DNA OF A VISIONARY ORGANISATION</vt:lpstr>
      <vt:lpstr>CULTURAL BLUEPRINT</vt:lpstr>
      <vt:lpstr>THE AQAL INTEGRAL MODEL*</vt:lpstr>
      <vt:lpstr>THE IDEAL ORGANISATION</vt:lpstr>
      <vt:lpstr>THE FRACTAL ORGANISATION</vt:lpstr>
      <vt:lpstr>WHAT IS WHOLE WEALTH?</vt:lpstr>
      <vt:lpstr>WHAT IS INSPIRED CAPITAL?</vt:lpstr>
      <vt:lpstr>4 PILLARS OF INSPIRED CAPITAL</vt:lpstr>
      <vt:lpstr>A SIMPLE TRUTH</vt:lpstr>
      <vt:lpstr>THE AQAL INTEGRAL ORGANISATIONAL MODEL*</vt:lpstr>
      <vt:lpstr>FORMULA FOR TRANSFORMATION</vt:lpstr>
      <vt:lpstr>FORMULATING THE VALUES INDEX</vt:lpstr>
      <vt:lpstr>MEASURING THE VALUES INDEX</vt:lpstr>
      <vt:lpstr> MEASURING THE VALUES INDEX</vt:lpstr>
      <vt:lpstr>MEASURING THE VALUES INDEX</vt:lpstr>
      <vt:lpstr>MEASURING THE VALUES INDEX</vt:lpstr>
      <vt:lpstr>MEASURING THE VALUES INDEX</vt:lpstr>
      <vt:lpstr>MEASURING THE VALUES INDEX</vt:lpstr>
      <vt:lpstr>MEASURING THE VALUES INDEX</vt:lpstr>
      <vt:lpstr>MEASURING THE VALUES INDEX</vt:lpstr>
      <vt:lpstr>MEASURING THE VALUES INDEX</vt:lpstr>
      <vt:lpstr>MEASURING THE VALUES INDEX</vt:lpstr>
      <vt:lpstr>FORMULATING VISION VALUES</vt:lpstr>
      <vt:lpstr>FORMULATING VISION VALUES</vt:lpstr>
      <vt:lpstr>FORMULATING VISION VALUES</vt:lpstr>
      <vt:lpstr>COMMUNICATING THE VALUES &amp; VISION</vt:lpstr>
      <vt:lpstr>COMMUNICATING THE VALUES &amp; VISION</vt:lpstr>
      <vt:lpstr>Slide 44</vt:lpstr>
      <vt:lpstr>MEASURING THE VALUES &amp; VISION</vt:lpstr>
      <vt:lpstr>THE INSPIRATIONAL TONE</vt:lpstr>
      <vt:lpstr>MEASURING THE VALUES INDEX</vt:lpstr>
      <vt:lpstr>MEASURING THE VALUES INDEX </vt:lpstr>
      <vt:lpstr>MEASURING THE VALUES INDEX </vt:lpstr>
      <vt:lpstr>MEASURING THE VI 2 YRS ON</vt:lpstr>
      <vt:lpstr>MEASURING THE VALUES INDEX </vt:lpstr>
      <vt:lpstr>MEASURING THE VALUES INDEX </vt:lpstr>
      <vt:lpstr>FORMULA FOR TRANSFORMATION</vt:lpstr>
      <vt:lpstr>MEASURING THE SYSTEMS INDEX</vt:lpstr>
      <vt:lpstr>MEASURING THE SYSTEMS INDEX</vt:lpstr>
      <vt:lpstr>MEASURING THE SYSTEMS INDEX</vt:lpstr>
      <vt:lpstr>FORMULA FOR TRANSFORMATION</vt:lpstr>
      <vt:lpstr>FORMULA FOR TRANSFORMATION</vt:lpstr>
      <vt:lpstr>INDIVIDUAL SUCCESS FORMULAS</vt:lpstr>
      <vt:lpstr>WHAT IS THE BOTTOM LINE?</vt:lpstr>
      <vt:lpstr>WHAT IS THE BOTTOM LINE?</vt:lpstr>
      <vt:lpstr>WHAT IS THE BOTTOM LINE?</vt:lpstr>
      <vt:lpstr>THE GREAT ACCOUNTING DIVIDE</vt:lpstr>
      <vt:lpstr>BRIDGING THE GREAT DIVIDE</vt:lpstr>
      <vt:lpstr>WHAT IS THE BOTTOM LINE?</vt:lpstr>
      <vt:lpstr>VALUES-BASED ACCOUNTING</vt:lpstr>
      <vt:lpstr>PHASES OF ICI IMPLEMENTATION</vt:lpstr>
      <vt:lpstr>KEY BENEFITS OF THE ICI SYSTEM</vt:lpstr>
      <vt:lpstr>SUMMARY</vt:lpstr>
      <vt:lpstr>Slide 70</vt:lpstr>
      <vt:lpstr> ??THE BIG QUESTION??</vt:lpstr>
      <vt:lpstr>VISIONARY VS. ORDINARY ORGANISATIONS</vt:lpstr>
      <vt:lpstr>THE ULTIMATE PURPOSE </vt:lpstr>
      <vt:lpstr>THE ONLY REAL CHOICE</vt:lpstr>
      <vt:lpstr>Slide 75</vt:lpstr>
      <vt:lpstr> CONTACT US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Overcome Fear and Sell Successfully</dc:title>
  <dc:creator>Jonathan Quail</dc:creator>
  <cp:lastModifiedBy>OWNER</cp:lastModifiedBy>
  <cp:revision>423</cp:revision>
  <cp:lastPrinted>1601-01-01T00:00:00Z</cp:lastPrinted>
  <dcterms:created xsi:type="dcterms:W3CDTF">2007-03-29T05:58:35Z</dcterms:created>
  <dcterms:modified xsi:type="dcterms:W3CDTF">2011-07-03T19:40:39Z</dcterms:modified>
</cp:coreProperties>
</file>