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7"/>
  </p:notesMasterIdLst>
  <p:handoutMasterIdLst>
    <p:handoutMasterId r:id="rId28"/>
  </p:handoutMasterIdLst>
  <p:sldIdLst>
    <p:sldId id="256" r:id="rId2"/>
    <p:sldId id="279" r:id="rId3"/>
    <p:sldId id="282" r:id="rId4"/>
    <p:sldId id="283" r:id="rId5"/>
    <p:sldId id="281" r:id="rId6"/>
    <p:sldId id="271" r:id="rId7"/>
    <p:sldId id="274" r:id="rId8"/>
    <p:sldId id="272" r:id="rId9"/>
    <p:sldId id="260" r:id="rId10"/>
    <p:sldId id="265" r:id="rId11"/>
    <p:sldId id="261" r:id="rId12"/>
    <p:sldId id="276" r:id="rId13"/>
    <p:sldId id="262" r:id="rId14"/>
    <p:sldId id="263" r:id="rId15"/>
    <p:sldId id="275" r:id="rId16"/>
    <p:sldId id="264" r:id="rId17"/>
    <p:sldId id="266" r:id="rId18"/>
    <p:sldId id="267" r:id="rId19"/>
    <p:sldId id="269" r:id="rId20"/>
    <p:sldId id="268" r:id="rId21"/>
    <p:sldId id="270" r:id="rId22"/>
    <p:sldId id="273" r:id="rId23"/>
    <p:sldId id="277" r:id="rId24"/>
    <p:sldId id="259" r:id="rId25"/>
    <p:sldId id="27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6F74"/>
    <a:srgbClr val="BBFBFD"/>
    <a:srgbClr val="CDE9EB"/>
    <a:srgbClr val="009999"/>
    <a:srgbClr val="97D1D5"/>
    <a:srgbClr val="3C8C93"/>
    <a:srgbClr val="67BBC1"/>
    <a:srgbClr val="58A8B0"/>
    <a:srgbClr val="E7E7E7"/>
    <a:srgbClr val="CEC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310"/>
    <p:restoredTop sz="95273"/>
  </p:normalViewPr>
  <p:slideViewPr>
    <p:cSldViewPr snapToGrid="0" snapToObjects="1">
      <p:cViewPr varScale="1">
        <p:scale>
          <a:sx n="71" d="100"/>
          <a:sy n="71" d="100"/>
        </p:scale>
        <p:origin x="9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2D5EE8-D02B-4CBF-9F44-39091CEE5507}" type="doc">
      <dgm:prSet loTypeId="urn:microsoft.com/office/officeart/2005/8/layout/pyramid2" loCatId="pyramid" qsTypeId="urn:microsoft.com/office/officeart/2005/8/quickstyle/3d5" qsCatId="3D" csTypeId="urn:microsoft.com/office/officeart/2005/8/colors/accent1_2" csCatId="accent1" phldr="1"/>
      <dgm:spPr/>
    </dgm:pt>
    <dgm:pt modelId="{E6CE90B7-2CD3-473C-8A4F-692A883FC9E1}">
      <dgm:prSet phldrT="[Text]"/>
      <dgm:spPr/>
      <dgm:t>
        <a:bodyPr/>
        <a:lstStyle/>
        <a:p>
          <a:pPr algn="l"/>
          <a:r>
            <a:rPr lang="en-US" dirty="0" smtClean="0"/>
            <a:t>Quadriplegia</a:t>
          </a:r>
          <a:endParaRPr lang="en-US" dirty="0"/>
        </a:p>
      </dgm:t>
    </dgm:pt>
    <dgm:pt modelId="{A90A98A0-4245-4702-B511-C802E4D0A707}" type="parTrans" cxnId="{EFE313B6-F46B-42B3-82E3-C2FA5F64B203}">
      <dgm:prSet/>
      <dgm:spPr/>
      <dgm:t>
        <a:bodyPr/>
        <a:lstStyle/>
        <a:p>
          <a:pPr algn="l"/>
          <a:endParaRPr lang="en-US"/>
        </a:p>
      </dgm:t>
    </dgm:pt>
    <dgm:pt modelId="{186E0780-38C9-4EC2-9548-9E984434B1FA}" type="sibTrans" cxnId="{EFE313B6-F46B-42B3-82E3-C2FA5F64B203}">
      <dgm:prSet/>
      <dgm:spPr/>
      <dgm:t>
        <a:bodyPr/>
        <a:lstStyle/>
        <a:p>
          <a:pPr algn="l"/>
          <a:endParaRPr lang="en-US"/>
        </a:p>
      </dgm:t>
    </dgm:pt>
    <dgm:pt modelId="{F5BCB450-081B-4D57-A205-AEF1BB0259DA}">
      <dgm:prSet phldrT="[Text]"/>
      <dgm:spPr/>
      <dgm:t>
        <a:bodyPr/>
        <a:lstStyle/>
        <a:p>
          <a:pPr algn="l"/>
          <a:r>
            <a:rPr lang="en-US" dirty="0" smtClean="0"/>
            <a:t>Dementia</a:t>
          </a:r>
          <a:endParaRPr lang="en-US" dirty="0"/>
        </a:p>
      </dgm:t>
    </dgm:pt>
    <dgm:pt modelId="{91109E1A-481F-4D80-B97C-4EB14F719351}" type="parTrans" cxnId="{DD30DCB3-9A7E-4E18-A462-EFBEC7B3B0A9}">
      <dgm:prSet/>
      <dgm:spPr/>
      <dgm:t>
        <a:bodyPr/>
        <a:lstStyle/>
        <a:p>
          <a:pPr algn="l"/>
          <a:endParaRPr lang="en-US"/>
        </a:p>
      </dgm:t>
    </dgm:pt>
    <dgm:pt modelId="{4D2BE7E3-32D9-47B6-B62E-EED9ACE19DD7}" type="sibTrans" cxnId="{DD30DCB3-9A7E-4E18-A462-EFBEC7B3B0A9}">
      <dgm:prSet/>
      <dgm:spPr/>
      <dgm:t>
        <a:bodyPr/>
        <a:lstStyle/>
        <a:p>
          <a:pPr algn="l"/>
          <a:endParaRPr lang="en-US"/>
        </a:p>
      </dgm:t>
    </dgm:pt>
    <dgm:pt modelId="{4CA22F07-04B1-4CC1-B461-11AD84F479D5}">
      <dgm:prSet phldrT="[Text]"/>
      <dgm:spPr/>
      <dgm:t>
        <a:bodyPr/>
        <a:lstStyle/>
        <a:p>
          <a:pPr algn="l"/>
          <a:r>
            <a:rPr lang="en-US" dirty="0" smtClean="0"/>
            <a:t>Schizophrenia and active psychosis</a:t>
          </a:r>
          <a:endParaRPr lang="en-US" dirty="0"/>
        </a:p>
      </dgm:t>
    </dgm:pt>
    <dgm:pt modelId="{845E303E-F41D-4132-95FD-59B6EAACB169}" type="parTrans" cxnId="{E81CAFEC-0222-4AA5-BA58-C9695A75D90E}">
      <dgm:prSet/>
      <dgm:spPr/>
      <dgm:t>
        <a:bodyPr/>
        <a:lstStyle/>
        <a:p>
          <a:pPr algn="l"/>
          <a:endParaRPr lang="en-US"/>
        </a:p>
      </dgm:t>
    </dgm:pt>
    <dgm:pt modelId="{172CB2C8-39D4-45E7-9DE0-2F2C19FE0E3C}" type="sibTrans" cxnId="{E81CAFEC-0222-4AA5-BA58-C9695A75D90E}">
      <dgm:prSet/>
      <dgm:spPr/>
      <dgm:t>
        <a:bodyPr/>
        <a:lstStyle/>
        <a:p>
          <a:pPr algn="l"/>
          <a:endParaRPr lang="en-US"/>
        </a:p>
      </dgm:t>
    </dgm:pt>
    <dgm:pt modelId="{DEB9D729-1DD3-4BF2-AC4A-79D9ABBE4894}">
      <dgm:prSet phldrT="[Text]"/>
      <dgm:spPr/>
      <dgm:t>
        <a:bodyPr/>
        <a:lstStyle/>
        <a:p>
          <a:pPr algn="l"/>
          <a:r>
            <a:rPr lang="en-US" dirty="0" smtClean="0"/>
            <a:t>Paraplegia</a:t>
          </a:r>
          <a:endParaRPr lang="en-US" dirty="0"/>
        </a:p>
      </dgm:t>
    </dgm:pt>
    <dgm:pt modelId="{DF8670D1-7EB0-4F0F-AA1E-979EA20F2249}" type="parTrans" cxnId="{DEEB3BA4-502E-4D49-A99E-07776AF276E4}">
      <dgm:prSet/>
      <dgm:spPr/>
      <dgm:t>
        <a:bodyPr/>
        <a:lstStyle/>
        <a:p>
          <a:pPr algn="l"/>
          <a:endParaRPr lang="en-US"/>
        </a:p>
      </dgm:t>
    </dgm:pt>
    <dgm:pt modelId="{93E6AA5B-8408-49FE-86D2-39C78826A9D1}" type="sibTrans" cxnId="{DEEB3BA4-502E-4D49-A99E-07776AF276E4}">
      <dgm:prSet/>
      <dgm:spPr/>
      <dgm:t>
        <a:bodyPr/>
        <a:lstStyle/>
        <a:p>
          <a:pPr algn="l"/>
          <a:endParaRPr lang="en-US"/>
        </a:p>
      </dgm:t>
    </dgm:pt>
    <dgm:pt modelId="{D269E9F0-E0FD-4978-9585-4FF0EC918C52}">
      <dgm:prSet phldrT="[Text]"/>
      <dgm:spPr/>
      <dgm:t>
        <a:bodyPr/>
        <a:lstStyle/>
        <a:p>
          <a:pPr algn="l"/>
          <a:r>
            <a:rPr lang="en-US" dirty="0" smtClean="0"/>
            <a:t>Blindness</a:t>
          </a:r>
          <a:endParaRPr lang="en-US" dirty="0"/>
        </a:p>
      </dgm:t>
    </dgm:pt>
    <dgm:pt modelId="{8B3C0340-6CC7-4C23-8735-19E8548EB5BC}" type="parTrans" cxnId="{FEC87EF9-720E-4BCC-A709-D1F292354365}">
      <dgm:prSet/>
      <dgm:spPr/>
      <dgm:t>
        <a:bodyPr/>
        <a:lstStyle/>
        <a:p>
          <a:pPr algn="l"/>
          <a:endParaRPr lang="en-US"/>
        </a:p>
      </dgm:t>
    </dgm:pt>
    <dgm:pt modelId="{5F00C870-6A8B-432C-AE89-7D14812D81BE}" type="sibTrans" cxnId="{FEC87EF9-720E-4BCC-A709-D1F292354365}">
      <dgm:prSet/>
      <dgm:spPr/>
      <dgm:t>
        <a:bodyPr/>
        <a:lstStyle/>
        <a:p>
          <a:pPr algn="l"/>
          <a:endParaRPr lang="en-US"/>
        </a:p>
      </dgm:t>
    </dgm:pt>
    <dgm:pt modelId="{90E65853-3048-4E30-895C-2AB9F8C7F47F}" type="pres">
      <dgm:prSet presAssocID="{D32D5EE8-D02B-4CBF-9F44-39091CEE5507}" presName="compositeShape" presStyleCnt="0">
        <dgm:presLayoutVars>
          <dgm:dir val="rev"/>
          <dgm:resizeHandles/>
        </dgm:presLayoutVars>
      </dgm:prSet>
      <dgm:spPr/>
    </dgm:pt>
    <dgm:pt modelId="{6C0E0612-FE0C-401F-B018-7C6FED321171}" type="pres">
      <dgm:prSet presAssocID="{D32D5EE8-D02B-4CBF-9F44-39091CEE5507}" presName="pyramid" presStyleLbl="node1" presStyleIdx="0" presStyleCnt="1" custLinFactX="-100000" custLinFactNeighborX="-117468"/>
      <dgm:spPr/>
    </dgm:pt>
    <dgm:pt modelId="{24D1EE7F-B8DE-4105-9F54-4FBC2B114FB1}" type="pres">
      <dgm:prSet presAssocID="{D32D5EE8-D02B-4CBF-9F44-39091CEE5507}" presName="theList" presStyleCnt="0"/>
      <dgm:spPr/>
    </dgm:pt>
    <dgm:pt modelId="{C38A2A97-F7D7-44D0-B358-9AE9E4266789}" type="pres">
      <dgm:prSet presAssocID="{E6CE90B7-2CD3-473C-8A4F-692A883FC9E1}" presName="aNode" presStyleLbl="fgAcc1" presStyleIdx="0" presStyleCnt="5">
        <dgm:presLayoutVars>
          <dgm:bulletEnabled val="1"/>
        </dgm:presLayoutVars>
      </dgm:prSet>
      <dgm:spPr/>
      <dgm:t>
        <a:bodyPr/>
        <a:lstStyle/>
        <a:p>
          <a:endParaRPr lang="en-US"/>
        </a:p>
      </dgm:t>
    </dgm:pt>
    <dgm:pt modelId="{7BF29EF6-E4F3-4725-B9E4-CEBB8215930A}" type="pres">
      <dgm:prSet presAssocID="{E6CE90B7-2CD3-473C-8A4F-692A883FC9E1}" presName="aSpace" presStyleCnt="0"/>
      <dgm:spPr/>
    </dgm:pt>
    <dgm:pt modelId="{D2B76AE1-F98B-4291-97F5-43CE504C7591}" type="pres">
      <dgm:prSet presAssocID="{F5BCB450-081B-4D57-A205-AEF1BB0259DA}" presName="aNode" presStyleLbl="fgAcc1" presStyleIdx="1" presStyleCnt="5">
        <dgm:presLayoutVars>
          <dgm:bulletEnabled val="1"/>
        </dgm:presLayoutVars>
      </dgm:prSet>
      <dgm:spPr/>
      <dgm:t>
        <a:bodyPr/>
        <a:lstStyle/>
        <a:p>
          <a:endParaRPr lang="en-US"/>
        </a:p>
      </dgm:t>
    </dgm:pt>
    <dgm:pt modelId="{0DC6E7E9-E699-4DAF-99FB-AAA2015FF700}" type="pres">
      <dgm:prSet presAssocID="{F5BCB450-081B-4D57-A205-AEF1BB0259DA}" presName="aSpace" presStyleCnt="0"/>
      <dgm:spPr/>
    </dgm:pt>
    <dgm:pt modelId="{009BB726-7BF1-4D4B-A17C-A47CC5093EC6}" type="pres">
      <dgm:prSet presAssocID="{4CA22F07-04B1-4CC1-B461-11AD84F479D5}" presName="aNode" presStyleLbl="fgAcc1" presStyleIdx="2" presStyleCnt="5">
        <dgm:presLayoutVars>
          <dgm:bulletEnabled val="1"/>
        </dgm:presLayoutVars>
      </dgm:prSet>
      <dgm:spPr/>
      <dgm:t>
        <a:bodyPr/>
        <a:lstStyle/>
        <a:p>
          <a:endParaRPr lang="en-GB"/>
        </a:p>
      </dgm:t>
    </dgm:pt>
    <dgm:pt modelId="{C6C63963-A888-4E26-A27B-64291D604DEC}" type="pres">
      <dgm:prSet presAssocID="{4CA22F07-04B1-4CC1-B461-11AD84F479D5}" presName="aSpace" presStyleCnt="0"/>
      <dgm:spPr/>
    </dgm:pt>
    <dgm:pt modelId="{6F18DDB4-E259-4890-8CBB-F51029A7BA14}" type="pres">
      <dgm:prSet presAssocID="{DEB9D729-1DD3-4BF2-AC4A-79D9ABBE4894}" presName="aNode" presStyleLbl="fgAcc1" presStyleIdx="3" presStyleCnt="5">
        <dgm:presLayoutVars>
          <dgm:bulletEnabled val="1"/>
        </dgm:presLayoutVars>
      </dgm:prSet>
      <dgm:spPr/>
      <dgm:t>
        <a:bodyPr/>
        <a:lstStyle/>
        <a:p>
          <a:endParaRPr lang="en-US"/>
        </a:p>
      </dgm:t>
    </dgm:pt>
    <dgm:pt modelId="{EBCE2952-C000-472D-8EA2-ED6E59FC51D1}" type="pres">
      <dgm:prSet presAssocID="{DEB9D729-1DD3-4BF2-AC4A-79D9ABBE4894}" presName="aSpace" presStyleCnt="0"/>
      <dgm:spPr/>
    </dgm:pt>
    <dgm:pt modelId="{311F1F26-78D5-4219-885A-C06160C39FFC}" type="pres">
      <dgm:prSet presAssocID="{D269E9F0-E0FD-4978-9585-4FF0EC918C52}" presName="aNode" presStyleLbl="fgAcc1" presStyleIdx="4" presStyleCnt="5">
        <dgm:presLayoutVars>
          <dgm:bulletEnabled val="1"/>
        </dgm:presLayoutVars>
      </dgm:prSet>
      <dgm:spPr/>
      <dgm:t>
        <a:bodyPr/>
        <a:lstStyle/>
        <a:p>
          <a:endParaRPr lang="en-GB"/>
        </a:p>
      </dgm:t>
    </dgm:pt>
    <dgm:pt modelId="{49933121-5967-4B72-A12D-3F0F83185652}" type="pres">
      <dgm:prSet presAssocID="{D269E9F0-E0FD-4978-9585-4FF0EC918C52}" presName="aSpace" presStyleCnt="0"/>
      <dgm:spPr/>
    </dgm:pt>
  </dgm:ptLst>
  <dgm:cxnLst>
    <dgm:cxn modelId="{EFE313B6-F46B-42B3-82E3-C2FA5F64B203}" srcId="{D32D5EE8-D02B-4CBF-9F44-39091CEE5507}" destId="{E6CE90B7-2CD3-473C-8A4F-692A883FC9E1}" srcOrd="0" destOrd="0" parTransId="{A90A98A0-4245-4702-B511-C802E4D0A707}" sibTransId="{186E0780-38C9-4EC2-9548-9E984434B1FA}"/>
    <dgm:cxn modelId="{0497F459-351C-42F9-A22F-20EA7947CF3E}" type="presOf" srcId="{DEB9D729-1DD3-4BF2-AC4A-79D9ABBE4894}" destId="{6F18DDB4-E259-4890-8CBB-F51029A7BA14}" srcOrd="0" destOrd="0" presId="urn:microsoft.com/office/officeart/2005/8/layout/pyramid2"/>
    <dgm:cxn modelId="{DD30DCB3-9A7E-4E18-A462-EFBEC7B3B0A9}" srcId="{D32D5EE8-D02B-4CBF-9F44-39091CEE5507}" destId="{F5BCB450-081B-4D57-A205-AEF1BB0259DA}" srcOrd="1" destOrd="0" parTransId="{91109E1A-481F-4D80-B97C-4EB14F719351}" sibTransId="{4D2BE7E3-32D9-47B6-B62E-EED9ACE19DD7}"/>
    <dgm:cxn modelId="{FEC87EF9-720E-4BCC-A709-D1F292354365}" srcId="{D32D5EE8-D02B-4CBF-9F44-39091CEE5507}" destId="{D269E9F0-E0FD-4978-9585-4FF0EC918C52}" srcOrd="4" destOrd="0" parTransId="{8B3C0340-6CC7-4C23-8735-19E8548EB5BC}" sibTransId="{5F00C870-6A8B-432C-AE89-7D14812D81BE}"/>
    <dgm:cxn modelId="{36C143F5-DBD1-4F5C-88F6-E27A11E72C63}" type="presOf" srcId="{E6CE90B7-2CD3-473C-8A4F-692A883FC9E1}" destId="{C38A2A97-F7D7-44D0-B358-9AE9E4266789}" srcOrd="0" destOrd="0" presId="urn:microsoft.com/office/officeart/2005/8/layout/pyramid2"/>
    <dgm:cxn modelId="{DEEB3BA4-502E-4D49-A99E-07776AF276E4}" srcId="{D32D5EE8-D02B-4CBF-9F44-39091CEE5507}" destId="{DEB9D729-1DD3-4BF2-AC4A-79D9ABBE4894}" srcOrd="3" destOrd="0" parTransId="{DF8670D1-7EB0-4F0F-AA1E-979EA20F2249}" sibTransId="{93E6AA5B-8408-49FE-86D2-39C78826A9D1}"/>
    <dgm:cxn modelId="{4D1F0841-E378-42BD-868B-9FF2C29CCD53}" type="presOf" srcId="{F5BCB450-081B-4D57-A205-AEF1BB0259DA}" destId="{D2B76AE1-F98B-4291-97F5-43CE504C7591}" srcOrd="0" destOrd="0" presId="urn:microsoft.com/office/officeart/2005/8/layout/pyramid2"/>
    <dgm:cxn modelId="{EDEC14CE-4201-4744-A69F-BB1D7DFDE10F}" type="presOf" srcId="{D32D5EE8-D02B-4CBF-9F44-39091CEE5507}" destId="{90E65853-3048-4E30-895C-2AB9F8C7F47F}" srcOrd="0" destOrd="0" presId="urn:microsoft.com/office/officeart/2005/8/layout/pyramid2"/>
    <dgm:cxn modelId="{E81CAFEC-0222-4AA5-BA58-C9695A75D90E}" srcId="{D32D5EE8-D02B-4CBF-9F44-39091CEE5507}" destId="{4CA22F07-04B1-4CC1-B461-11AD84F479D5}" srcOrd="2" destOrd="0" parTransId="{845E303E-F41D-4132-95FD-59B6EAACB169}" sibTransId="{172CB2C8-39D4-45E7-9DE0-2F2C19FE0E3C}"/>
    <dgm:cxn modelId="{C14B6A9E-B9E8-4F53-8841-194DA7DCB32E}" type="presOf" srcId="{D269E9F0-E0FD-4978-9585-4FF0EC918C52}" destId="{311F1F26-78D5-4219-885A-C06160C39FFC}" srcOrd="0" destOrd="0" presId="urn:microsoft.com/office/officeart/2005/8/layout/pyramid2"/>
    <dgm:cxn modelId="{F5D17C79-E9AA-4BAD-B795-E98DCBDFFB17}" type="presOf" srcId="{4CA22F07-04B1-4CC1-B461-11AD84F479D5}" destId="{009BB726-7BF1-4D4B-A17C-A47CC5093EC6}" srcOrd="0" destOrd="0" presId="urn:microsoft.com/office/officeart/2005/8/layout/pyramid2"/>
    <dgm:cxn modelId="{5B47B58F-F992-43FD-898E-C2C90F1B2B95}" type="presParOf" srcId="{90E65853-3048-4E30-895C-2AB9F8C7F47F}" destId="{6C0E0612-FE0C-401F-B018-7C6FED321171}" srcOrd="0" destOrd="0" presId="urn:microsoft.com/office/officeart/2005/8/layout/pyramid2"/>
    <dgm:cxn modelId="{6F06B6AF-EE44-4226-A20D-346DAC80F55A}" type="presParOf" srcId="{90E65853-3048-4E30-895C-2AB9F8C7F47F}" destId="{24D1EE7F-B8DE-4105-9F54-4FBC2B114FB1}" srcOrd="1" destOrd="0" presId="urn:microsoft.com/office/officeart/2005/8/layout/pyramid2"/>
    <dgm:cxn modelId="{F094D522-3080-4C3D-B7AE-3E62816ACA7C}" type="presParOf" srcId="{24D1EE7F-B8DE-4105-9F54-4FBC2B114FB1}" destId="{C38A2A97-F7D7-44D0-B358-9AE9E4266789}" srcOrd="0" destOrd="0" presId="urn:microsoft.com/office/officeart/2005/8/layout/pyramid2"/>
    <dgm:cxn modelId="{B0E3C5F4-1392-47FF-B499-10653ABD9E6D}" type="presParOf" srcId="{24D1EE7F-B8DE-4105-9F54-4FBC2B114FB1}" destId="{7BF29EF6-E4F3-4725-B9E4-CEBB8215930A}" srcOrd="1" destOrd="0" presId="urn:microsoft.com/office/officeart/2005/8/layout/pyramid2"/>
    <dgm:cxn modelId="{8AEF7225-1E68-4537-B4B0-2CFE6E9FDF85}" type="presParOf" srcId="{24D1EE7F-B8DE-4105-9F54-4FBC2B114FB1}" destId="{D2B76AE1-F98B-4291-97F5-43CE504C7591}" srcOrd="2" destOrd="0" presId="urn:microsoft.com/office/officeart/2005/8/layout/pyramid2"/>
    <dgm:cxn modelId="{2C68C9E0-1198-4AB1-B85E-8EAC8FB4851B}" type="presParOf" srcId="{24D1EE7F-B8DE-4105-9F54-4FBC2B114FB1}" destId="{0DC6E7E9-E699-4DAF-99FB-AAA2015FF700}" srcOrd="3" destOrd="0" presId="urn:microsoft.com/office/officeart/2005/8/layout/pyramid2"/>
    <dgm:cxn modelId="{F07665B8-1733-4ACF-B987-19BDB6AB30CE}" type="presParOf" srcId="{24D1EE7F-B8DE-4105-9F54-4FBC2B114FB1}" destId="{009BB726-7BF1-4D4B-A17C-A47CC5093EC6}" srcOrd="4" destOrd="0" presId="urn:microsoft.com/office/officeart/2005/8/layout/pyramid2"/>
    <dgm:cxn modelId="{DB5C2D47-5425-4045-BC37-9390FBDA4A3B}" type="presParOf" srcId="{24D1EE7F-B8DE-4105-9F54-4FBC2B114FB1}" destId="{C6C63963-A888-4E26-A27B-64291D604DEC}" srcOrd="5" destOrd="0" presId="urn:microsoft.com/office/officeart/2005/8/layout/pyramid2"/>
    <dgm:cxn modelId="{D6C999C4-18FA-44F2-A512-ED4FD877EED1}" type="presParOf" srcId="{24D1EE7F-B8DE-4105-9F54-4FBC2B114FB1}" destId="{6F18DDB4-E259-4890-8CBB-F51029A7BA14}" srcOrd="6" destOrd="0" presId="urn:microsoft.com/office/officeart/2005/8/layout/pyramid2"/>
    <dgm:cxn modelId="{467E660E-B21A-40C0-80FE-C22DDE2B1644}" type="presParOf" srcId="{24D1EE7F-B8DE-4105-9F54-4FBC2B114FB1}" destId="{EBCE2952-C000-472D-8EA2-ED6E59FC51D1}" srcOrd="7" destOrd="0" presId="urn:microsoft.com/office/officeart/2005/8/layout/pyramid2"/>
    <dgm:cxn modelId="{6CDDDC7D-98FE-4A44-AFF8-42E77881017B}" type="presParOf" srcId="{24D1EE7F-B8DE-4105-9F54-4FBC2B114FB1}" destId="{311F1F26-78D5-4219-885A-C06160C39FFC}" srcOrd="8" destOrd="0" presId="urn:microsoft.com/office/officeart/2005/8/layout/pyramid2"/>
    <dgm:cxn modelId="{8B90772F-E716-4E20-BACE-83D83C5A15E2}" type="presParOf" srcId="{24D1EE7F-B8DE-4105-9F54-4FBC2B114FB1}" destId="{49933121-5967-4B72-A12D-3F0F83185652}"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0E0612-FE0C-401F-B018-7C6FED321171}">
      <dsp:nvSpPr>
        <dsp:cNvPr id="0" name=""/>
        <dsp:cNvSpPr/>
      </dsp:nvSpPr>
      <dsp:spPr>
        <a:xfrm>
          <a:off x="0" y="0"/>
          <a:ext cx="3647518" cy="3647518"/>
        </a:xfrm>
        <a:prstGeom prst="triangl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C38A2A97-F7D7-44D0-B358-9AE9E4266789}">
      <dsp:nvSpPr>
        <dsp:cNvPr id="0" name=""/>
        <dsp:cNvSpPr/>
      </dsp:nvSpPr>
      <dsp:spPr>
        <a:xfrm>
          <a:off x="2207482" y="365108"/>
          <a:ext cx="2370886" cy="518631"/>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t>Quadriplegia</a:t>
          </a:r>
          <a:endParaRPr lang="en-US" sz="1300" kern="1200" dirty="0"/>
        </a:p>
      </dsp:txBody>
      <dsp:txXfrm>
        <a:off x="2232799" y="390425"/>
        <a:ext cx="2320252" cy="467997"/>
      </dsp:txXfrm>
    </dsp:sp>
    <dsp:sp modelId="{D2B76AE1-F98B-4291-97F5-43CE504C7591}">
      <dsp:nvSpPr>
        <dsp:cNvPr id="0" name=""/>
        <dsp:cNvSpPr/>
      </dsp:nvSpPr>
      <dsp:spPr>
        <a:xfrm>
          <a:off x="2207482" y="948568"/>
          <a:ext cx="2370886" cy="518631"/>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t>Dementia</a:t>
          </a:r>
          <a:endParaRPr lang="en-US" sz="1300" kern="1200" dirty="0"/>
        </a:p>
      </dsp:txBody>
      <dsp:txXfrm>
        <a:off x="2232799" y="973885"/>
        <a:ext cx="2320252" cy="467997"/>
      </dsp:txXfrm>
    </dsp:sp>
    <dsp:sp modelId="{009BB726-7BF1-4D4B-A17C-A47CC5093EC6}">
      <dsp:nvSpPr>
        <dsp:cNvPr id="0" name=""/>
        <dsp:cNvSpPr/>
      </dsp:nvSpPr>
      <dsp:spPr>
        <a:xfrm>
          <a:off x="2207482" y="1532028"/>
          <a:ext cx="2370886" cy="518631"/>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t>Schizophrenia and active psychosis</a:t>
          </a:r>
          <a:endParaRPr lang="en-US" sz="1300" kern="1200" dirty="0"/>
        </a:p>
      </dsp:txBody>
      <dsp:txXfrm>
        <a:off x="2232799" y="1557345"/>
        <a:ext cx="2320252" cy="467997"/>
      </dsp:txXfrm>
    </dsp:sp>
    <dsp:sp modelId="{6F18DDB4-E259-4890-8CBB-F51029A7BA14}">
      <dsp:nvSpPr>
        <dsp:cNvPr id="0" name=""/>
        <dsp:cNvSpPr/>
      </dsp:nvSpPr>
      <dsp:spPr>
        <a:xfrm>
          <a:off x="2207482" y="2115489"/>
          <a:ext cx="2370886" cy="518631"/>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t>Paraplegia</a:t>
          </a:r>
          <a:endParaRPr lang="en-US" sz="1300" kern="1200" dirty="0"/>
        </a:p>
      </dsp:txBody>
      <dsp:txXfrm>
        <a:off x="2232799" y="2140806"/>
        <a:ext cx="2320252" cy="467997"/>
      </dsp:txXfrm>
    </dsp:sp>
    <dsp:sp modelId="{311F1F26-78D5-4219-885A-C06160C39FFC}">
      <dsp:nvSpPr>
        <dsp:cNvPr id="0" name=""/>
        <dsp:cNvSpPr/>
      </dsp:nvSpPr>
      <dsp:spPr>
        <a:xfrm>
          <a:off x="2207482" y="2698949"/>
          <a:ext cx="2370886" cy="518631"/>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t>Blindness</a:t>
          </a:r>
          <a:endParaRPr lang="en-US" sz="1300" kern="1200" dirty="0"/>
        </a:p>
      </dsp:txBody>
      <dsp:txXfrm>
        <a:off x="2232799" y="2724266"/>
        <a:ext cx="2320252" cy="46799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416109-33D9-4AC1-B9F3-C2EFE2EC29B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98B0F6B-6214-4587-BE0C-06A0B95E8F7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7BE0F63-9286-4895-9CB4-7A794C8102B1}" type="datetimeFigureOut">
              <a:rPr lang="en-GB" smtClean="0"/>
              <a:t>15/10/2020</a:t>
            </a:fld>
            <a:endParaRPr lang="en-GB"/>
          </a:p>
        </p:txBody>
      </p:sp>
      <p:sp>
        <p:nvSpPr>
          <p:cNvPr id="4" name="Footer Placeholder 3">
            <a:extLst>
              <a:ext uri="{FF2B5EF4-FFF2-40B4-BE49-F238E27FC236}">
                <a16:creationId xmlns:a16="http://schemas.microsoft.com/office/drawing/2014/main" id="{C2998D11-F12A-4AC4-81B9-EB316D48AF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2nd IHC on non-communicable diseases - Geneva 27-29 March 2020</a:t>
            </a:r>
          </a:p>
        </p:txBody>
      </p:sp>
      <p:sp>
        <p:nvSpPr>
          <p:cNvPr id="5" name="Slide Number Placeholder 4">
            <a:extLst>
              <a:ext uri="{FF2B5EF4-FFF2-40B4-BE49-F238E27FC236}">
                <a16:creationId xmlns:a16="http://schemas.microsoft.com/office/drawing/2014/main" id="{86AFDB7E-F3D3-42D5-AB2E-BB5D58B0B3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CFC008-763F-4C68-AA1E-3A2AF8323341}" type="slidenum">
              <a:rPr lang="en-GB" smtClean="0"/>
              <a:t>‹#›</a:t>
            </a:fld>
            <a:endParaRPr lang="en-GB"/>
          </a:p>
        </p:txBody>
      </p:sp>
    </p:spTree>
    <p:extLst>
      <p:ext uri="{BB962C8B-B14F-4D97-AF65-F5344CB8AC3E}">
        <p14:creationId xmlns:p14="http://schemas.microsoft.com/office/powerpoint/2010/main" val="87430275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033391-3FB0-0C45-8582-333F5DF2CC80}" type="datetimeFigureOut">
              <a:rPr lang="fr-FR" smtClean="0"/>
              <a:t>15/10/2020</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fr-FR"/>
              <a:t>2nd IHC on non-communicable diseases - Geneva 27-29 March 2020</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221289-F823-0446-9DBF-84B726895F8B}" type="slidenum">
              <a:rPr lang="fr-FR" smtClean="0"/>
              <a:t>‹#›</a:t>
            </a:fld>
            <a:endParaRPr lang="fr-FR"/>
          </a:p>
        </p:txBody>
      </p:sp>
    </p:spTree>
    <p:extLst>
      <p:ext uri="{BB962C8B-B14F-4D97-AF65-F5344CB8AC3E}">
        <p14:creationId xmlns:p14="http://schemas.microsoft.com/office/powerpoint/2010/main" val="329114233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23221289-F823-0446-9DBF-84B726895F8B}" type="slidenum">
              <a:rPr lang="fr-FR" smtClean="0"/>
              <a:t>1</a:t>
            </a:fld>
            <a:endParaRPr lang="fr-FR"/>
          </a:p>
        </p:txBody>
      </p:sp>
      <p:sp>
        <p:nvSpPr>
          <p:cNvPr id="5" name="Footer Placeholder 4">
            <a:extLst>
              <a:ext uri="{FF2B5EF4-FFF2-40B4-BE49-F238E27FC236}">
                <a16:creationId xmlns:a16="http://schemas.microsoft.com/office/drawing/2014/main" id="{CD44056C-6B91-49BE-BFC4-7AAFCFCFA711}"/>
              </a:ext>
            </a:extLst>
          </p:cNvPr>
          <p:cNvSpPr>
            <a:spLocks noGrp="1"/>
          </p:cNvSpPr>
          <p:nvPr>
            <p:ph type="ftr" sz="quarter" idx="4"/>
          </p:nvPr>
        </p:nvSpPr>
        <p:spPr/>
        <p:txBody>
          <a:bodyPr/>
          <a:lstStyle/>
          <a:p>
            <a:r>
              <a:rPr lang="fr-FR"/>
              <a:t>2nd IHC on non-communicable diseases - Geneva 27-29 March 2020</a:t>
            </a:r>
          </a:p>
        </p:txBody>
      </p:sp>
    </p:spTree>
    <p:extLst>
      <p:ext uri="{BB962C8B-B14F-4D97-AF65-F5344CB8AC3E}">
        <p14:creationId xmlns:p14="http://schemas.microsoft.com/office/powerpoint/2010/main" val="2072981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20FA0-5880-8D4B-B53D-BFE4F50C097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fr-FR"/>
          </a:p>
        </p:txBody>
      </p:sp>
      <p:sp>
        <p:nvSpPr>
          <p:cNvPr id="3" name="Subtitle 2">
            <a:extLst>
              <a:ext uri="{FF2B5EF4-FFF2-40B4-BE49-F238E27FC236}">
                <a16:creationId xmlns:a16="http://schemas.microsoft.com/office/drawing/2014/main" id="{AC1FF3C0-199A-A742-86F5-0AF3F316AC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fr-FR"/>
          </a:p>
        </p:txBody>
      </p:sp>
      <p:sp>
        <p:nvSpPr>
          <p:cNvPr id="4" name="Date Placeholder 3">
            <a:extLst>
              <a:ext uri="{FF2B5EF4-FFF2-40B4-BE49-F238E27FC236}">
                <a16:creationId xmlns:a16="http://schemas.microsoft.com/office/drawing/2014/main" id="{1F485F69-FFA8-B344-8049-749B07DE5006}"/>
              </a:ext>
            </a:extLst>
          </p:cNvPr>
          <p:cNvSpPr>
            <a:spLocks noGrp="1"/>
          </p:cNvSpPr>
          <p:nvPr>
            <p:ph type="dt" sz="half" idx="10"/>
          </p:nvPr>
        </p:nvSpPr>
        <p:spPr/>
        <p:txBody>
          <a:bodyPr/>
          <a:lstStyle/>
          <a:p>
            <a:fld id="{592E9B87-8B9D-4001-B0D0-2601BBBB0AE9}" type="datetime1">
              <a:rPr lang="en-US" smtClean="0"/>
              <a:t>10/15/2020</a:t>
            </a:fld>
            <a:endParaRPr lang="fr-FR"/>
          </a:p>
        </p:txBody>
      </p:sp>
      <p:sp>
        <p:nvSpPr>
          <p:cNvPr id="5" name="Footer Placeholder 4">
            <a:extLst>
              <a:ext uri="{FF2B5EF4-FFF2-40B4-BE49-F238E27FC236}">
                <a16:creationId xmlns:a16="http://schemas.microsoft.com/office/drawing/2014/main" id="{116DAC88-D856-FF48-898F-54CD83ACDE32}"/>
              </a:ext>
            </a:extLst>
          </p:cNvPr>
          <p:cNvSpPr>
            <a:spLocks noGrp="1"/>
          </p:cNvSpPr>
          <p:nvPr>
            <p:ph type="ftr" sz="quarter" idx="11"/>
          </p:nvPr>
        </p:nvSpPr>
        <p:spPr/>
        <p:txBody>
          <a:body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A3C91174-0BB0-A840-A14D-1569A15BC4A1}"/>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2371900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3E58D-8D75-0546-9CB4-1FB3F28F70B9}"/>
              </a:ext>
            </a:extLst>
          </p:cNvPr>
          <p:cNvSpPr>
            <a:spLocks noGrp="1"/>
          </p:cNvSpPr>
          <p:nvPr>
            <p:ph type="title"/>
          </p:nvPr>
        </p:nvSpPr>
        <p:spPr/>
        <p:txBody>
          <a:bodyPr/>
          <a:lstStyle/>
          <a:p>
            <a:r>
              <a:rPr lang="en-GB"/>
              <a:t>Click to edit Master title style</a:t>
            </a:r>
            <a:endParaRPr lang="fr-FR"/>
          </a:p>
        </p:txBody>
      </p:sp>
      <p:sp>
        <p:nvSpPr>
          <p:cNvPr id="3" name="Vertical Text Placeholder 2">
            <a:extLst>
              <a:ext uri="{FF2B5EF4-FFF2-40B4-BE49-F238E27FC236}">
                <a16:creationId xmlns:a16="http://schemas.microsoft.com/office/drawing/2014/main" id="{0A97B9B8-A773-8C49-8D21-6DB44B6C7F7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4BB55356-A957-344F-923E-D81117793C98}"/>
              </a:ext>
            </a:extLst>
          </p:cNvPr>
          <p:cNvSpPr>
            <a:spLocks noGrp="1"/>
          </p:cNvSpPr>
          <p:nvPr>
            <p:ph type="dt" sz="half" idx="10"/>
          </p:nvPr>
        </p:nvSpPr>
        <p:spPr/>
        <p:txBody>
          <a:bodyPr/>
          <a:lstStyle/>
          <a:p>
            <a:fld id="{0FE2CB71-3B2E-426A-B526-628ECEA2F856}" type="datetime1">
              <a:rPr lang="en-US" smtClean="0"/>
              <a:t>10/15/2020</a:t>
            </a:fld>
            <a:endParaRPr lang="fr-FR"/>
          </a:p>
        </p:txBody>
      </p:sp>
      <p:sp>
        <p:nvSpPr>
          <p:cNvPr id="5" name="Footer Placeholder 4">
            <a:extLst>
              <a:ext uri="{FF2B5EF4-FFF2-40B4-BE49-F238E27FC236}">
                <a16:creationId xmlns:a16="http://schemas.microsoft.com/office/drawing/2014/main" id="{08E146F2-B814-9843-AE44-F1CB1555F9B7}"/>
              </a:ext>
            </a:extLst>
          </p:cNvPr>
          <p:cNvSpPr>
            <a:spLocks noGrp="1"/>
          </p:cNvSpPr>
          <p:nvPr>
            <p:ph type="ftr" sz="quarter" idx="11"/>
          </p:nvPr>
        </p:nvSpPr>
        <p:spPr/>
        <p:txBody>
          <a:body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B3828730-DAA6-114D-9228-7094915273FC}"/>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4065194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26DF70-80E9-3D40-A30C-F7E37D98F74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fr-FR"/>
          </a:p>
        </p:txBody>
      </p:sp>
      <p:sp>
        <p:nvSpPr>
          <p:cNvPr id="3" name="Vertical Text Placeholder 2">
            <a:extLst>
              <a:ext uri="{FF2B5EF4-FFF2-40B4-BE49-F238E27FC236}">
                <a16:creationId xmlns:a16="http://schemas.microsoft.com/office/drawing/2014/main" id="{3FDF1CB6-A1D5-E648-A19C-3062C7DED76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4D04F253-AB71-DC48-86C2-1649A4DB8641}"/>
              </a:ext>
            </a:extLst>
          </p:cNvPr>
          <p:cNvSpPr>
            <a:spLocks noGrp="1"/>
          </p:cNvSpPr>
          <p:nvPr>
            <p:ph type="dt" sz="half" idx="10"/>
          </p:nvPr>
        </p:nvSpPr>
        <p:spPr/>
        <p:txBody>
          <a:bodyPr/>
          <a:lstStyle/>
          <a:p>
            <a:fld id="{ACF17820-3566-4E96-9677-C267AE21DEBD}" type="datetime1">
              <a:rPr lang="en-US" smtClean="0"/>
              <a:t>10/15/2020</a:t>
            </a:fld>
            <a:endParaRPr lang="fr-FR"/>
          </a:p>
        </p:txBody>
      </p:sp>
      <p:sp>
        <p:nvSpPr>
          <p:cNvPr id="5" name="Footer Placeholder 4">
            <a:extLst>
              <a:ext uri="{FF2B5EF4-FFF2-40B4-BE49-F238E27FC236}">
                <a16:creationId xmlns:a16="http://schemas.microsoft.com/office/drawing/2014/main" id="{6CC3A4DF-8A47-B54D-B68A-2A75334CEDEA}"/>
              </a:ext>
            </a:extLst>
          </p:cNvPr>
          <p:cNvSpPr>
            <a:spLocks noGrp="1"/>
          </p:cNvSpPr>
          <p:nvPr>
            <p:ph type="ftr" sz="quarter" idx="11"/>
          </p:nvPr>
        </p:nvSpPr>
        <p:spPr/>
        <p:txBody>
          <a:body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4228E124-B4AF-0F4B-A9C5-1066613E1F90}"/>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1566882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43D8E-EE4C-C746-851F-B53D65773A90}"/>
              </a:ext>
            </a:extLst>
          </p:cNvPr>
          <p:cNvSpPr>
            <a:spLocks noGrp="1"/>
          </p:cNvSpPr>
          <p:nvPr>
            <p:ph type="title"/>
          </p:nvPr>
        </p:nvSpPr>
        <p:spPr/>
        <p:txBody>
          <a:bodyPr/>
          <a:lstStyle/>
          <a:p>
            <a:r>
              <a:rPr lang="en-GB"/>
              <a:t>Click to edit Master title style</a:t>
            </a:r>
            <a:endParaRPr lang="fr-FR"/>
          </a:p>
        </p:txBody>
      </p:sp>
      <p:sp>
        <p:nvSpPr>
          <p:cNvPr id="3" name="Content Placeholder 2">
            <a:extLst>
              <a:ext uri="{FF2B5EF4-FFF2-40B4-BE49-F238E27FC236}">
                <a16:creationId xmlns:a16="http://schemas.microsoft.com/office/drawing/2014/main" id="{78B57B2E-24A9-9240-9FF5-C22E67C8F18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9EDA1123-C8C3-BB4F-8FA1-2D01B2A30FCD}"/>
              </a:ext>
            </a:extLst>
          </p:cNvPr>
          <p:cNvSpPr>
            <a:spLocks noGrp="1"/>
          </p:cNvSpPr>
          <p:nvPr>
            <p:ph type="dt" sz="half" idx="10"/>
          </p:nvPr>
        </p:nvSpPr>
        <p:spPr/>
        <p:txBody>
          <a:bodyPr/>
          <a:lstStyle/>
          <a:p>
            <a:fld id="{2CD714E5-1701-43B1-ABA6-514220613ACD}" type="datetime1">
              <a:rPr lang="en-US" smtClean="0"/>
              <a:t>10/15/2020</a:t>
            </a:fld>
            <a:endParaRPr lang="fr-FR"/>
          </a:p>
        </p:txBody>
      </p:sp>
      <p:sp>
        <p:nvSpPr>
          <p:cNvPr id="5" name="Footer Placeholder 4">
            <a:extLst>
              <a:ext uri="{FF2B5EF4-FFF2-40B4-BE49-F238E27FC236}">
                <a16:creationId xmlns:a16="http://schemas.microsoft.com/office/drawing/2014/main" id="{CE636709-16BC-1047-A1C2-44229258310D}"/>
              </a:ext>
            </a:extLst>
          </p:cNvPr>
          <p:cNvSpPr>
            <a:spLocks noGrp="1"/>
          </p:cNvSpPr>
          <p:nvPr>
            <p:ph type="ftr" sz="quarter" idx="11"/>
          </p:nvPr>
        </p:nvSpPr>
        <p:spPr/>
        <p:txBody>
          <a:body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E808E342-037E-8846-A9A8-D5942DC21E70}"/>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3449125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FBF7-D593-B944-924C-4E3DA50242E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fr-FR"/>
          </a:p>
        </p:txBody>
      </p:sp>
      <p:sp>
        <p:nvSpPr>
          <p:cNvPr id="3" name="Text Placeholder 2">
            <a:extLst>
              <a:ext uri="{FF2B5EF4-FFF2-40B4-BE49-F238E27FC236}">
                <a16:creationId xmlns:a16="http://schemas.microsoft.com/office/drawing/2014/main" id="{5BF43178-E960-A74E-AE3E-A2BFB2339B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F085ED9-E505-484C-962D-1E73484329EA}"/>
              </a:ext>
            </a:extLst>
          </p:cNvPr>
          <p:cNvSpPr>
            <a:spLocks noGrp="1"/>
          </p:cNvSpPr>
          <p:nvPr>
            <p:ph type="dt" sz="half" idx="10"/>
          </p:nvPr>
        </p:nvSpPr>
        <p:spPr/>
        <p:txBody>
          <a:bodyPr/>
          <a:lstStyle/>
          <a:p>
            <a:fld id="{CBAAA295-5339-4249-9E81-4779734FEE4B}" type="datetime1">
              <a:rPr lang="en-US" smtClean="0"/>
              <a:t>10/15/2020</a:t>
            </a:fld>
            <a:endParaRPr lang="fr-FR"/>
          </a:p>
        </p:txBody>
      </p:sp>
      <p:sp>
        <p:nvSpPr>
          <p:cNvPr id="5" name="Footer Placeholder 4">
            <a:extLst>
              <a:ext uri="{FF2B5EF4-FFF2-40B4-BE49-F238E27FC236}">
                <a16:creationId xmlns:a16="http://schemas.microsoft.com/office/drawing/2014/main" id="{5F24DED5-01CC-6645-ABE1-A4CB3C9CCCCF}"/>
              </a:ext>
            </a:extLst>
          </p:cNvPr>
          <p:cNvSpPr>
            <a:spLocks noGrp="1"/>
          </p:cNvSpPr>
          <p:nvPr>
            <p:ph type="ftr" sz="quarter" idx="11"/>
          </p:nvPr>
        </p:nvSpPr>
        <p:spPr/>
        <p:txBody>
          <a:body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06A8AD09-E784-B94A-9EE7-6D59653714A2}"/>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14216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2B02B-25CC-9443-9735-D0E3243F7F43}"/>
              </a:ext>
            </a:extLst>
          </p:cNvPr>
          <p:cNvSpPr>
            <a:spLocks noGrp="1"/>
          </p:cNvSpPr>
          <p:nvPr>
            <p:ph type="title"/>
          </p:nvPr>
        </p:nvSpPr>
        <p:spPr/>
        <p:txBody>
          <a:bodyPr/>
          <a:lstStyle/>
          <a:p>
            <a:r>
              <a:rPr lang="en-GB"/>
              <a:t>Click to edit Master title style</a:t>
            </a:r>
            <a:endParaRPr lang="fr-FR"/>
          </a:p>
        </p:txBody>
      </p:sp>
      <p:sp>
        <p:nvSpPr>
          <p:cNvPr id="3" name="Content Placeholder 2">
            <a:extLst>
              <a:ext uri="{FF2B5EF4-FFF2-40B4-BE49-F238E27FC236}">
                <a16:creationId xmlns:a16="http://schemas.microsoft.com/office/drawing/2014/main" id="{91D7CB0B-4417-D14F-98BA-A48B36CEBC4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Content Placeholder 3">
            <a:extLst>
              <a:ext uri="{FF2B5EF4-FFF2-40B4-BE49-F238E27FC236}">
                <a16:creationId xmlns:a16="http://schemas.microsoft.com/office/drawing/2014/main" id="{9FC4EA5C-37DE-834B-A03A-BDFC54F24D6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Date Placeholder 4">
            <a:extLst>
              <a:ext uri="{FF2B5EF4-FFF2-40B4-BE49-F238E27FC236}">
                <a16:creationId xmlns:a16="http://schemas.microsoft.com/office/drawing/2014/main" id="{4DB967C6-6382-1E43-A626-D04D6E8194BD}"/>
              </a:ext>
            </a:extLst>
          </p:cNvPr>
          <p:cNvSpPr>
            <a:spLocks noGrp="1"/>
          </p:cNvSpPr>
          <p:nvPr>
            <p:ph type="dt" sz="half" idx="10"/>
          </p:nvPr>
        </p:nvSpPr>
        <p:spPr/>
        <p:txBody>
          <a:bodyPr/>
          <a:lstStyle/>
          <a:p>
            <a:fld id="{64354872-990E-4EF2-B34E-54665D1ED33C}" type="datetime1">
              <a:rPr lang="en-US" smtClean="0"/>
              <a:t>10/15/2020</a:t>
            </a:fld>
            <a:endParaRPr lang="fr-FR"/>
          </a:p>
        </p:txBody>
      </p:sp>
      <p:sp>
        <p:nvSpPr>
          <p:cNvPr id="6" name="Footer Placeholder 5">
            <a:extLst>
              <a:ext uri="{FF2B5EF4-FFF2-40B4-BE49-F238E27FC236}">
                <a16:creationId xmlns:a16="http://schemas.microsoft.com/office/drawing/2014/main" id="{38F3C165-13B3-9042-A426-00B2AF7595CA}"/>
              </a:ext>
            </a:extLst>
          </p:cNvPr>
          <p:cNvSpPr>
            <a:spLocks noGrp="1"/>
          </p:cNvSpPr>
          <p:nvPr>
            <p:ph type="ftr" sz="quarter" idx="11"/>
          </p:nvPr>
        </p:nvSpPr>
        <p:spPr/>
        <p:txBody>
          <a:bodyPr/>
          <a:lstStyle/>
          <a:p>
            <a:r>
              <a:rPr lang="en-GB"/>
              <a:t>2nd IHC on non-communicable diseases - Geneva 27-29 March 2020</a:t>
            </a:r>
            <a:endParaRPr lang="fr-FR"/>
          </a:p>
        </p:txBody>
      </p:sp>
      <p:sp>
        <p:nvSpPr>
          <p:cNvPr id="7" name="Slide Number Placeholder 6">
            <a:extLst>
              <a:ext uri="{FF2B5EF4-FFF2-40B4-BE49-F238E27FC236}">
                <a16:creationId xmlns:a16="http://schemas.microsoft.com/office/drawing/2014/main" id="{3A462521-0A99-4449-A032-86420048FF51}"/>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820977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1B2DD-7E35-6449-BE81-6AD7E10C6A94}"/>
              </a:ext>
            </a:extLst>
          </p:cNvPr>
          <p:cNvSpPr>
            <a:spLocks noGrp="1"/>
          </p:cNvSpPr>
          <p:nvPr>
            <p:ph type="title"/>
          </p:nvPr>
        </p:nvSpPr>
        <p:spPr>
          <a:xfrm>
            <a:off x="839788" y="365125"/>
            <a:ext cx="10515600" cy="1325563"/>
          </a:xfrm>
        </p:spPr>
        <p:txBody>
          <a:bodyPr/>
          <a:lstStyle/>
          <a:p>
            <a:r>
              <a:rPr lang="en-GB"/>
              <a:t>Click to edit Master title style</a:t>
            </a:r>
            <a:endParaRPr lang="fr-FR"/>
          </a:p>
        </p:txBody>
      </p:sp>
      <p:sp>
        <p:nvSpPr>
          <p:cNvPr id="3" name="Text Placeholder 2">
            <a:extLst>
              <a:ext uri="{FF2B5EF4-FFF2-40B4-BE49-F238E27FC236}">
                <a16:creationId xmlns:a16="http://schemas.microsoft.com/office/drawing/2014/main" id="{146664C8-FBBD-9446-BAF9-3D1423694A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9E136E9-C305-3047-A024-4D22B7F0930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Text Placeholder 4">
            <a:extLst>
              <a:ext uri="{FF2B5EF4-FFF2-40B4-BE49-F238E27FC236}">
                <a16:creationId xmlns:a16="http://schemas.microsoft.com/office/drawing/2014/main" id="{EA5CE2B1-38FD-134D-AAF0-CA38336C04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FB6899F-EAF1-EE43-A9D5-38774524E7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7" name="Date Placeholder 6">
            <a:extLst>
              <a:ext uri="{FF2B5EF4-FFF2-40B4-BE49-F238E27FC236}">
                <a16:creationId xmlns:a16="http://schemas.microsoft.com/office/drawing/2014/main" id="{C80311EC-CEA8-7543-AB9F-DC6947972998}"/>
              </a:ext>
            </a:extLst>
          </p:cNvPr>
          <p:cNvSpPr>
            <a:spLocks noGrp="1"/>
          </p:cNvSpPr>
          <p:nvPr>
            <p:ph type="dt" sz="half" idx="10"/>
          </p:nvPr>
        </p:nvSpPr>
        <p:spPr/>
        <p:txBody>
          <a:bodyPr/>
          <a:lstStyle/>
          <a:p>
            <a:fld id="{7977F39A-FA61-4E62-98FB-B8E85A4F5E02}" type="datetime1">
              <a:rPr lang="en-US" smtClean="0"/>
              <a:t>10/15/2020</a:t>
            </a:fld>
            <a:endParaRPr lang="fr-FR"/>
          </a:p>
        </p:txBody>
      </p:sp>
      <p:sp>
        <p:nvSpPr>
          <p:cNvPr id="8" name="Footer Placeholder 7">
            <a:extLst>
              <a:ext uri="{FF2B5EF4-FFF2-40B4-BE49-F238E27FC236}">
                <a16:creationId xmlns:a16="http://schemas.microsoft.com/office/drawing/2014/main" id="{C0F2800B-C2DF-D849-AE9B-1734BD9C0582}"/>
              </a:ext>
            </a:extLst>
          </p:cNvPr>
          <p:cNvSpPr>
            <a:spLocks noGrp="1"/>
          </p:cNvSpPr>
          <p:nvPr>
            <p:ph type="ftr" sz="quarter" idx="11"/>
          </p:nvPr>
        </p:nvSpPr>
        <p:spPr/>
        <p:txBody>
          <a:bodyPr/>
          <a:lstStyle/>
          <a:p>
            <a:r>
              <a:rPr lang="en-GB"/>
              <a:t>2nd IHC on non-communicable diseases - Geneva 27-29 March 2020</a:t>
            </a:r>
            <a:endParaRPr lang="fr-FR"/>
          </a:p>
        </p:txBody>
      </p:sp>
      <p:sp>
        <p:nvSpPr>
          <p:cNvPr id="9" name="Slide Number Placeholder 8">
            <a:extLst>
              <a:ext uri="{FF2B5EF4-FFF2-40B4-BE49-F238E27FC236}">
                <a16:creationId xmlns:a16="http://schemas.microsoft.com/office/drawing/2014/main" id="{EB0A9D55-8E44-1B49-8C04-7CB7D5A557CD}"/>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123913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AC852-BC25-0442-A8C0-936875F857F2}"/>
              </a:ext>
            </a:extLst>
          </p:cNvPr>
          <p:cNvSpPr>
            <a:spLocks noGrp="1"/>
          </p:cNvSpPr>
          <p:nvPr>
            <p:ph type="title"/>
          </p:nvPr>
        </p:nvSpPr>
        <p:spPr/>
        <p:txBody>
          <a:bodyPr/>
          <a:lstStyle/>
          <a:p>
            <a:r>
              <a:rPr lang="en-GB"/>
              <a:t>Click to edit Master title style</a:t>
            </a:r>
            <a:endParaRPr lang="fr-FR"/>
          </a:p>
        </p:txBody>
      </p:sp>
      <p:sp>
        <p:nvSpPr>
          <p:cNvPr id="3" name="Date Placeholder 2">
            <a:extLst>
              <a:ext uri="{FF2B5EF4-FFF2-40B4-BE49-F238E27FC236}">
                <a16:creationId xmlns:a16="http://schemas.microsoft.com/office/drawing/2014/main" id="{3701910A-E146-F84F-BCBA-AFE36B523DE2}"/>
              </a:ext>
            </a:extLst>
          </p:cNvPr>
          <p:cNvSpPr>
            <a:spLocks noGrp="1"/>
          </p:cNvSpPr>
          <p:nvPr>
            <p:ph type="dt" sz="half" idx="10"/>
          </p:nvPr>
        </p:nvSpPr>
        <p:spPr/>
        <p:txBody>
          <a:bodyPr/>
          <a:lstStyle/>
          <a:p>
            <a:fld id="{DEBC4617-08B7-49A3-898A-6842A3C20F78}" type="datetime1">
              <a:rPr lang="en-US" smtClean="0"/>
              <a:t>10/15/2020</a:t>
            </a:fld>
            <a:endParaRPr lang="fr-FR"/>
          </a:p>
        </p:txBody>
      </p:sp>
      <p:sp>
        <p:nvSpPr>
          <p:cNvPr id="4" name="Footer Placeholder 3">
            <a:extLst>
              <a:ext uri="{FF2B5EF4-FFF2-40B4-BE49-F238E27FC236}">
                <a16:creationId xmlns:a16="http://schemas.microsoft.com/office/drawing/2014/main" id="{97D3CE6A-15D7-A642-99AD-2692266846D7}"/>
              </a:ext>
            </a:extLst>
          </p:cNvPr>
          <p:cNvSpPr>
            <a:spLocks noGrp="1"/>
          </p:cNvSpPr>
          <p:nvPr>
            <p:ph type="ftr" sz="quarter" idx="11"/>
          </p:nvPr>
        </p:nvSpPr>
        <p:spPr/>
        <p:txBody>
          <a:bodyPr/>
          <a:lstStyle/>
          <a:p>
            <a:r>
              <a:rPr lang="en-GB"/>
              <a:t>2nd IHC on non-communicable diseases - Geneva 27-29 March 2020</a:t>
            </a:r>
            <a:endParaRPr lang="fr-FR"/>
          </a:p>
        </p:txBody>
      </p:sp>
      <p:sp>
        <p:nvSpPr>
          <p:cNvPr id="5" name="Slide Number Placeholder 4">
            <a:extLst>
              <a:ext uri="{FF2B5EF4-FFF2-40B4-BE49-F238E27FC236}">
                <a16:creationId xmlns:a16="http://schemas.microsoft.com/office/drawing/2014/main" id="{FA1D1AE1-D0EF-CA43-8140-897203CBE039}"/>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285425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535291-31A7-3A4A-B268-CA3A6D277E94}"/>
              </a:ext>
            </a:extLst>
          </p:cNvPr>
          <p:cNvSpPr>
            <a:spLocks noGrp="1"/>
          </p:cNvSpPr>
          <p:nvPr>
            <p:ph type="dt" sz="half" idx="10"/>
          </p:nvPr>
        </p:nvSpPr>
        <p:spPr/>
        <p:txBody>
          <a:bodyPr/>
          <a:lstStyle/>
          <a:p>
            <a:fld id="{A7438057-B82B-4A39-BB36-4920797BE52F}" type="datetime1">
              <a:rPr lang="en-US" smtClean="0"/>
              <a:t>10/15/2020</a:t>
            </a:fld>
            <a:endParaRPr lang="fr-FR"/>
          </a:p>
        </p:txBody>
      </p:sp>
      <p:sp>
        <p:nvSpPr>
          <p:cNvPr id="3" name="Footer Placeholder 2">
            <a:extLst>
              <a:ext uri="{FF2B5EF4-FFF2-40B4-BE49-F238E27FC236}">
                <a16:creationId xmlns:a16="http://schemas.microsoft.com/office/drawing/2014/main" id="{DFDB94EA-B67A-A94F-BBCA-E68F3D7ACF5A}"/>
              </a:ext>
            </a:extLst>
          </p:cNvPr>
          <p:cNvSpPr>
            <a:spLocks noGrp="1"/>
          </p:cNvSpPr>
          <p:nvPr>
            <p:ph type="ftr" sz="quarter" idx="11"/>
          </p:nvPr>
        </p:nvSpPr>
        <p:spPr/>
        <p:txBody>
          <a:bodyPr/>
          <a:lstStyle/>
          <a:p>
            <a:r>
              <a:rPr lang="en-GB"/>
              <a:t>2nd IHC on non-communicable diseases - Geneva 27-29 March 2020</a:t>
            </a:r>
            <a:endParaRPr lang="fr-FR"/>
          </a:p>
        </p:txBody>
      </p:sp>
      <p:sp>
        <p:nvSpPr>
          <p:cNvPr id="4" name="Slide Number Placeholder 3">
            <a:extLst>
              <a:ext uri="{FF2B5EF4-FFF2-40B4-BE49-F238E27FC236}">
                <a16:creationId xmlns:a16="http://schemas.microsoft.com/office/drawing/2014/main" id="{8C30B4AA-112F-3C43-83A4-0BBA034E199E}"/>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3016938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44D08-023F-C344-B17C-3ABE7B2E295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fr-FR"/>
          </a:p>
        </p:txBody>
      </p:sp>
      <p:sp>
        <p:nvSpPr>
          <p:cNvPr id="3" name="Content Placeholder 2">
            <a:extLst>
              <a:ext uri="{FF2B5EF4-FFF2-40B4-BE49-F238E27FC236}">
                <a16:creationId xmlns:a16="http://schemas.microsoft.com/office/drawing/2014/main" id="{EED5F857-E0B8-9641-B453-5FA6990F89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Text Placeholder 3">
            <a:extLst>
              <a:ext uri="{FF2B5EF4-FFF2-40B4-BE49-F238E27FC236}">
                <a16:creationId xmlns:a16="http://schemas.microsoft.com/office/drawing/2014/main" id="{61557955-EBF5-C348-ADF7-9F2F057F8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FE45A59-DEF0-E24E-988E-015786B7B80D}"/>
              </a:ext>
            </a:extLst>
          </p:cNvPr>
          <p:cNvSpPr>
            <a:spLocks noGrp="1"/>
          </p:cNvSpPr>
          <p:nvPr>
            <p:ph type="dt" sz="half" idx="10"/>
          </p:nvPr>
        </p:nvSpPr>
        <p:spPr/>
        <p:txBody>
          <a:bodyPr/>
          <a:lstStyle/>
          <a:p>
            <a:fld id="{7DCC4B50-BB4E-4737-935F-6B9B76824C1E}" type="datetime1">
              <a:rPr lang="en-US" smtClean="0"/>
              <a:t>10/15/2020</a:t>
            </a:fld>
            <a:endParaRPr lang="fr-FR"/>
          </a:p>
        </p:txBody>
      </p:sp>
      <p:sp>
        <p:nvSpPr>
          <p:cNvPr id="6" name="Footer Placeholder 5">
            <a:extLst>
              <a:ext uri="{FF2B5EF4-FFF2-40B4-BE49-F238E27FC236}">
                <a16:creationId xmlns:a16="http://schemas.microsoft.com/office/drawing/2014/main" id="{ED2C844A-F3C0-7847-AD2D-34A470B48AAC}"/>
              </a:ext>
            </a:extLst>
          </p:cNvPr>
          <p:cNvSpPr>
            <a:spLocks noGrp="1"/>
          </p:cNvSpPr>
          <p:nvPr>
            <p:ph type="ftr" sz="quarter" idx="11"/>
          </p:nvPr>
        </p:nvSpPr>
        <p:spPr/>
        <p:txBody>
          <a:bodyPr/>
          <a:lstStyle/>
          <a:p>
            <a:r>
              <a:rPr lang="en-GB"/>
              <a:t>2nd IHC on non-communicable diseases - Geneva 27-29 March 2020</a:t>
            </a:r>
            <a:endParaRPr lang="fr-FR"/>
          </a:p>
        </p:txBody>
      </p:sp>
      <p:sp>
        <p:nvSpPr>
          <p:cNvPr id="7" name="Slide Number Placeholder 6">
            <a:extLst>
              <a:ext uri="{FF2B5EF4-FFF2-40B4-BE49-F238E27FC236}">
                <a16:creationId xmlns:a16="http://schemas.microsoft.com/office/drawing/2014/main" id="{E0465A85-87C3-AE44-86DA-11E07D680363}"/>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2982683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027F5-8709-C041-95EB-52AA0826864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fr-FR"/>
          </a:p>
        </p:txBody>
      </p:sp>
      <p:sp>
        <p:nvSpPr>
          <p:cNvPr id="3" name="Picture Placeholder 2">
            <a:extLst>
              <a:ext uri="{FF2B5EF4-FFF2-40B4-BE49-F238E27FC236}">
                <a16:creationId xmlns:a16="http://schemas.microsoft.com/office/drawing/2014/main" id="{DC7A6852-E0D7-404B-A99A-754B92BE61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85867741-E4A7-7043-90DE-7C53C75547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35B9E58-5D4B-4647-80F2-D43828CD497A}"/>
              </a:ext>
            </a:extLst>
          </p:cNvPr>
          <p:cNvSpPr>
            <a:spLocks noGrp="1"/>
          </p:cNvSpPr>
          <p:nvPr>
            <p:ph type="dt" sz="half" idx="10"/>
          </p:nvPr>
        </p:nvSpPr>
        <p:spPr/>
        <p:txBody>
          <a:bodyPr/>
          <a:lstStyle/>
          <a:p>
            <a:fld id="{B33F0A87-6B78-4FFE-851F-6FD0AAAA94C2}" type="datetime1">
              <a:rPr lang="en-US" smtClean="0"/>
              <a:t>10/15/2020</a:t>
            </a:fld>
            <a:endParaRPr lang="fr-FR"/>
          </a:p>
        </p:txBody>
      </p:sp>
      <p:sp>
        <p:nvSpPr>
          <p:cNvPr id="6" name="Footer Placeholder 5">
            <a:extLst>
              <a:ext uri="{FF2B5EF4-FFF2-40B4-BE49-F238E27FC236}">
                <a16:creationId xmlns:a16="http://schemas.microsoft.com/office/drawing/2014/main" id="{3AE704BC-1EF9-524E-BB26-BCD2CD33B9BB}"/>
              </a:ext>
            </a:extLst>
          </p:cNvPr>
          <p:cNvSpPr>
            <a:spLocks noGrp="1"/>
          </p:cNvSpPr>
          <p:nvPr>
            <p:ph type="ftr" sz="quarter" idx="11"/>
          </p:nvPr>
        </p:nvSpPr>
        <p:spPr/>
        <p:txBody>
          <a:bodyPr/>
          <a:lstStyle/>
          <a:p>
            <a:r>
              <a:rPr lang="en-GB"/>
              <a:t>2nd IHC on non-communicable diseases - Geneva 27-29 March 2020</a:t>
            </a:r>
            <a:endParaRPr lang="fr-FR"/>
          </a:p>
        </p:txBody>
      </p:sp>
      <p:sp>
        <p:nvSpPr>
          <p:cNvPr id="7" name="Slide Number Placeholder 6">
            <a:extLst>
              <a:ext uri="{FF2B5EF4-FFF2-40B4-BE49-F238E27FC236}">
                <a16:creationId xmlns:a16="http://schemas.microsoft.com/office/drawing/2014/main" id="{B4DD47F9-1117-0E4F-A839-EEED43AAA51F}"/>
              </a:ext>
            </a:extLst>
          </p:cNvPr>
          <p:cNvSpPr>
            <a:spLocks noGrp="1"/>
          </p:cNvSpPr>
          <p:nvPr>
            <p:ph type="sldNum" sz="quarter" idx="12"/>
          </p:nvPr>
        </p:nvSpPr>
        <p:spPr/>
        <p:txBody>
          <a:bodyPr/>
          <a:lstStyle/>
          <a:p>
            <a:fld id="{94DFE637-C175-B341-BE27-7006CD518ABA}" type="slidenum">
              <a:rPr lang="fr-FR" smtClean="0"/>
              <a:t>‹#›</a:t>
            </a:fld>
            <a:endParaRPr lang="fr-FR"/>
          </a:p>
        </p:txBody>
      </p:sp>
    </p:spTree>
    <p:extLst>
      <p:ext uri="{BB962C8B-B14F-4D97-AF65-F5344CB8AC3E}">
        <p14:creationId xmlns:p14="http://schemas.microsoft.com/office/powerpoint/2010/main" val="392996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56E3E3-9F8F-2046-A820-BBEA68EF53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fr-FR"/>
          </a:p>
        </p:txBody>
      </p:sp>
      <p:sp>
        <p:nvSpPr>
          <p:cNvPr id="3" name="Text Placeholder 2">
            <a:extLst>
              <a:ext uri="{FF2B5EF4-FFF2-40B4-BE49-F238E27FC236}">
                <a16:creationId xmlns:a16="http://schemas.microsoft.com/office/drawing/2014/main" id="{6A432723-32D7-9046-9A5B-BEA313433D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a:extLst>
              <a:ext uri="{FF2B5EF4-FFF2-40B4-BE49-F238E27FC236}">
                <a16:creationId xmlns:a16="http://schemas.microsoft.com/office/drawing/2014/main" id="{1BA6EC24-18E2-814E-A2B1-8AD234E17E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56AD11-86C7-417D-B6FE-6025279F465B}" type="datetime1">
              <a:rPr lang="en-US" smtClean="0"/>
              <a:t>10/15/2020</a:t>
            </a:fld>
            <a:endParaRPr lang="fr-FR"/>
          </a:p>
        </p:txBody>
      </p:sp>
      <p:sp>
        <p:nvSpPr>
          <p:cNvPr id="5" name="Footer Placeholder 4">
            <a:extLst>
              <a:ext uri="{FF2B5EF4-FFF2-40B4-BE49-F238E27FC236}">
                <a16:creationId xmlns:a16="http://schemas.microsoft.com/office/drawing/2014/main" id="{0F18E2F5-B89C-8C46-837F-4FF945E01E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2nd IHC on non-communicable diseases - Geneva 27-29 March 2020</a:t>
            </a:r>
            <a:endParaRPr lang="fr-FR"/>
          </a:p>
        </p:txBody>
      </p:sp>
      <p:sp>
        <p:nvSpPr>
          <p:cNvPr id="6" name="Slide Number Placeholder 5">
            <a:extLst>
              <a:ext uri="{FF2B5EF4-FFF2-40B4-BE49-F238E27FC236}">
                <a16:creationId xmlns:a16="http://schemas.microsoft.com/office/drawing/2014/main" id="{253FB61E-4E5F-9645-B519-0238FE55D8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FE637-C175-B341-BE27-7006CD518ABA}" type="slidenum">
              <a:rPr lang="fr-FR" smtClean="0"/>
              <a:t>‹#›</a:t>
            </a:fld>
            <a:endParaRPr lang="fr-FR"/>
          </a:p>
        </p:txBody>
      </p:sp>
    </p:spTree>
    <p:extLst>
      <p:ext uri="{BB962C8B-B14F-4D97-AF65-F5344CB8AC3E}">
        <p14:creationId xmlns:p14="http://schemas.microsoft.com/office/powerpoint/2010/main" val="107587418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tiff"/></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C1EAFB-4DEA-0F41-9461-43121155A8C8}"/>
              </a:ext>
            </a:extLst>
          </p:cNvPr>
          <p:cNvSpPr txBox="1"/>
          <p:nvPr/>
        </p:nvSpPr>
        <p:spPr>
          <a:xfrm>
            <a:off x="2389909" y="2556164"/>
            <a:ext cx="184731" cy="369332"/>
          </a:xfrm>
          <a:prstGeom prst="rect">
            <a:avLst/>
          </a:prstGeom>
          <a:noFill/>
        </p:spPr>
        <p:txBody>
          <a:bodyPr wrap="none" rtlCol="0">
            <a:spAutoFit/>
          </a:bodyPr>
          <a:lstStyle/>
          <a:p>
            <a:endParaRPr lang="fr-FR" dirty="0"/>
          </a:p>
        </p:txBody>
      </p:sp>
      <p:pic>
        <p:nvPicPr>
          <p:cNvPr id="6" name="Picture 5">
            <a:extLst>
              <a:ext uri="{FF2B5EF4-FFF2-40B4-BE49-F238E27FC236}">
                <a16:creationId xmlns:a16="http://schemas.microsoft.com/office/drawing/2014/main" id="{E5C0E0E2-96D4-C242-BAEF-90C929541D1B}"/>
              </a:ext>
            </a:extLst>
          </p:cNvPr>
          <p:cNvPicPr>
            <a:picLocks noChangeAspect="1"/>
          </p:cNvPicPr>
          <p:nvPr/>
        </p:nvPicPr>
        <p:blipFill>
          <a:blip r:embed="rId3"/>
          <a:stretch>
            <a:fillRect/>
          </a:stretch>
        </p:blipFill>
        <p:spPr>
          <a:xfrm flipH="1">
            <a:off x="4333454" y="24384"/>
            <a:ext cx="7858545" cy="6858000"/>
          </a:xfrm>
          <a:prstGeom prst="rect">
            <a:avLst/>
          </a:prstGeom>
        </p:spPr>
      </p:pic>
      <p:sp>
        <p:nvSpPr>
          <p:cNvPr id="7" name="TextBox 6">
            <a:extLst>
              <a:ext uri="{FF2B5EF4-FFF2-40B4-BE49-F238E27FC236}">
                <a16:creationId xmlns:a16="http://schemas.microsoft.com/office/drawing/2014/main" id="{04FB5A9E-462C-DC44-9D87-EAAE79BECF76}"/>
              </a:ext>
            </a:extLst>
          </p:cNvPr>
          <p:cNvSpPr txBox="1"/>
          <p:nvPr/>
        </p:nvSpPr>
        <p:spPr>
          <a:xfrm>
            <a:off x="9539199" y="4953181"/>
            <a:ext cx="2071400" cy="1015663"/>
          </a:xfrm>
          <a:prstGeom prst="rect">
            <a:avLst/>
          </a:prstGeom>
          <a:noFill/>
        </p:spPr>
        <p:txBody>
          <a:bodyPr wrap="none" rtlCol="0">
            <a:spAutoFit/>
          </a:bodyPr>
          <a:lstStyle/>
          <a:p>
            <a:pPr algn="ctr"/>
            <a:r>
              <a:rPr lang="fr-FR" sz="3000" b="1" dirty="0">
                <a:latin typeface="Skia" panose="020D0502020204020204" pitchFamily="34" charset="0"/>
              </a:rPr>
              <a:t>GENEVA </a:t>
            </a:r>
          </a:p>
          <a:p>
            <a:pPr algn="ctr"/>
            <a:r>
              <a:rPr lang="fr-FR" sz="3000" dirty="0">
                <a:latin typeface="Skia" panose="020D0502020204020204" pitchFamily="34" charset="0"/>
              </a:rPr>
              <a:t> </a:t>
            </a:r>
            <a:r>
              <a:rPr lang="fr-FR" sz="3000" b="1" dirty="0">
                <a:latin typeface="Skia" panose="020D0502020204020204" pitchFamily="34" charset="0"/>
              </a:rPr>
              <a:t>2020</a:t>
            </a:r>
          </a:p>
        </p:txBody>
      </p:sp>
      <p:sp>
        <p:nvSpPr>
          <p:cNvPr id="9" name="TextBox 8">
            <a:extLst>
              <a:ext uri="{FF2B5EF4-FFF2-40B4-BE49-F238E27FC236}">
                <a16:creationId xmlns:a16="http://schemas.microsoft.com/office/drawing/2014/main" id="{A367A36B-F77E-724F-A7D2-B6D91F40E1EC}"/>
              </a:ext>
            </a:extLst>
          </p:cNvPr>
          <p:cNvSpPr txBox="1"/>
          <p:nvPr/>
        </p:nvSpPr>
        <p:spPr>
          <a:xfrm>
            <a:off x="4286348" y="178091"/>
            <a:ext cx="7888698" cy="1047082"/>
          </a:xfrm>
          <a:prstGeom prst="rect">
            <a:avLst/>
          </a:prstGeom>
          <a:noFill/>
        </p:spPr>
        <p:txBody>
          <a:bodyPr wrap="none" rtlCol="0">
            <a:spAutoFit/>
          </a:bodyPr>
          <a:lstStyle/>
          <a:p>
            <a:pPr algn="ctr"/>
            <a:r>
              <a:rPr lang="en-US" sz="2700" b="1" dirty="0">
                <a:latin typeface="Skia" panose="020D0502020204020204" pitchFamily="34" charset="0"/>
              </a:rPr>
              <a:t>2</a:t>
            </a:r>
            <a:r>
              <a:rPr lang="en-US" sz="2700" b="1" baseline="30000" dirty="0">
                <a:latin typeface="Skia" panose="020D0502020204020204" pitchFamily="34" charset="0"/>
              </a:rPr>
              <a:t>nd</a:t>
            </a:r>
            <a:r>
              <a:rPr lang="en-US" sz="2700" b="1" dirty="0">
                <a:latin typeface="Skia" panose="020D0502020204020204" pitchFamily="34" charset="0"/>
              </a:rPr>
              <a:t> International Health Congress - IHC</a:t>
            </a:r>
          </a:p>
          <a:p>
            <a:pPr algn="ctr">
              <a:lnSpc>
                <a:spcPct val="150000"/>
              </a:lnSpc>
            </a:pPr>
            <a:r>
              <a:rPr lang="en-US" sz="2700" b="1" dirty="0">
                <a:latin typeface="Skia" panose="020D0502020204020204" pitchFamily="34" charset="0"/>
              </a:rPr>
              <a:t>On non-communicable diseases</a:t>
            </a:r>
          </a:p>
        </p:txBody>
      </p:sp>
      <p:sp>
        <p:nvSpPr>
          <p:cNvPr id="10" name="TextBox 9">
            <a:extLst>
              <a:ext uri="{FF2B5EF4-FFF2-40B4-BE49-F238E27FC236}">
                <a16:creationId xmlns:a16="http://schemas.microsoft.com/office/drawing/2014/main" id="{7D468820-F1C4-AD41-A4E4-0790C81A7A34}"/>
              </a:ext>
            </a:extLst>
          </p:cNvPr>
          <p:cNvSpPr txBox="1"/>
          <p:nvPr/>
        </p:nvSpPr>
        <p:spPr>
          <a:xfrm>
            <a:off x="0" y="1294820"/>
            <a:ext cx="4333454" cy="1015663"/>
          </a:xfrm>
          <a:prstGeom prst="rect">
            <a:avLst/>
          </a:prstGeom>
          <a:solidFill>
            <a:schemeClr val="tx2">
              <a:lumMod val="75000"/>
            </a:schemeClr>
          </a:solidFill>
        </p:spPr>
        <p:txBody>
          <a:bodyPr wrap="square" rtlCol="0">
            <a:spAutoFit/>
          </a:bodyPr>
          <a:lstStyle/>
          <a:p>
            <a:pPr algn="ctr"/>
            <a:r>
              <a:rPr kumimoji="1" lang="en-US" sz="2400" b="1" dirty="0">
                <a:solidFill>
                  <a:schemeClr val="bg1"/>
                </a:solidFill>
              </a:rPr>
              <a:t>I</a:t>
            </a:r>
            <a:r>
              <a:rPr kumimoji="1" lang="en-US" sz="2400" b="1" dirty="0" smtClean="0">
                <a:solidFill>
                  <a:schemeClr val="bg1"/>
                </a:solidFill>
              </a:rPr>
              <a:t>gnace Haaz</a:t>
            </a:r>
            <a:r>
              <a:rPr kumimoji="1" lang="en-US" sz="2400" b="1" dirty="0">
                <a:solidFill>
                  <a:schemeClr val="bg1"/>
                </a:solidFill>
              </a:rPr>
              <a:t/>
            </a:r>
            <a:br>
              <a:rPr kumimoji="1" lang="en-US" sz="2400" b="1" dirty="0">
                <a:solidFill>
                  <a:schemeClr val="bg1"/>
                </a:solidFill>
              </a:rPr>
            </a:br>
            <a:r>
              <a:rPr kumimoji="1" lang="en-US" b="1" dirty="0" err="1" smtClean="0">
                <a:solidFill>
                  <a:schemeClr val="bg1"/>
                </a:solidFill>
              </a:rPr>
              <a:t>Ph.D</a:t>
            </a:r>
            <a:endParaRPr kumimoji="1" lang="en-US" b="1" dirty="0">
              <a:solidFill>
                <a:schemeClr val="bg1"/>
              </a:solidFill>
            </a:endParaRPr>
          </a:p>
          <a:p>
            <a:pPr algn="ctr"/>
            <a:r>
              <a:rPr kumimoji="1" lang="en-US" b="1" dirty="0" smtClean="0">
                <a:solidFill>
                  <a:schemeClr val="bg1"/>
                </a:solidFill>
              </a:rPr>
              <a:t>Globethics.net</a:t>
            </a:r>
            <a:endParaRPr kumimoji="1" lang="en-US" b="1" dirty="0">
              <a:solidFill>
                <a:schemeClr val="bg1"/>
              </a:solidFill>
            </a:endParaRPr>
          </a:p>
        </p:txBody>
      </p:sp>
      <p:pic>
        <p:nvPicPr>
          <p:cNvPr id="11" name="Picture 2" descr="page1image32195184">
            <a:extLst>
              <a:ext uri="{FF2B5EF4-FFF2-40B4-BE49-F238E27FC236}">
                <a16:creationId xmlns:a16="http://schemas.microsoft.com/office/drawing/2014/main" id="{72639893-FC62-FC41-A4FD-D1A949860C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0068" y="5968533"/>
            <a:ext cx="703799" cy="3892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page1image32195392">
            <a:extLst>
              <a:ext uri="{FF2B5EF4-FFF2-40B4-BE49-F238E27FC236}">
                <a16:creationId xmlns:a16="http://schemas.microsoft.com/office/drawing/2014/main" id="{CC9A4196-69CA-CD4C-BBEA-945241FA14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53403" y="5968533"/>
            <a:ext cx="736109" cy="368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page1image32196640">
            <a:extLst>
              <a:ext uri="{FF2B5EF4-FFF2-40B4-BE49-F238E27FC236}">
                <a16:creationId xmlns:a16="http://schemas.microsoft.com/office/drawing/2014/main" id="{968B73A0-C7F8-CD48-9D95-6C3A8B1AB0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68679" y="6352891"/>
            <a:ext cx="1603961" cy="22657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page1image32196432">
            <a:extLst>
              <a:ext uri="{FF2B5EF4-FFF2-40B4-BE49-F238E27FC236}">
                <a16:creationId xmlns:a16="http://schemas.microsoft.com/office/drawing/2014/main" id="{C339F50F-78D6-024D-A4F6-8147DDFD48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4596" y="1195573"/>
            <a:ext cx="1668645" cy="174159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 descr="page1image32197056">
            <a:extLst>
              <a:ext uri="{FF2B5EF4-FFF2-40B4-BE49-F238E27FC236}">
                <a16:creationId xmlns:a16="http://schemas.microsoft.com/office/drawing/2014/main" id="{C415F6C5-C4D7-4BC9-84E1-AA72A98574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8446" y="5366618"/>
            <a:ext cx="691212" cy="75265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84D29BA8-D000-41B0-B775-CE7A62648303}"/>
              </a:ext>
            </a:extLst>
          </p:cNvPr>
          <p:cNvPicPr>
            <a:picLocks noChangeAspect="1"/>
          </p:cNvPicPr>
          <p:nvPr/>
        </p:nvPicPr>
        <p:blipFill>
          <a:blip r:embed="rId9"/>
          <a:stretch>
            <a:fillRect/>
          </a:stretch>
        </p:blipFill>
        <p:spPr>
          <a:xfrm>
            <a:off x="4595165" y="5366618"/>
            <a:ext cx="731158" cy="731158"/>
          </a:xfrm>
          <a:prstGeom prst="rect">
            <a:avLst/>
          </a:prstGeom>
        </p:spPr>
      </p:pic>
      <p:pic>
        <p:nvPicPr>
          <p:cNvPr id="28" name="Picture 27">
            <a:extLst>
              <a:ext uri="{FF2B5EF4-FFF2-40B4-BE49-F238E27FC236}">
                <a16:creationId xmlns:a16="http://schemas.microsoft.com/office/drawing/2014/main" id="{1F47442C-495F-403A-A5DC-9B7B79FAD22E}"/>
              </a:ext>
            </a:extLst>
          </p:cNvPr>
          <p:cNvPicPr>
            <a:picLocks noChangeAspect="1"/>
          </p:cNvPicPr>
          <p:nvPr/>
        </p:nvPicPr>
        <p:blipFill>
          <a:blip r:embed="rId10"/>
          <a:stretch>
            <a:fillRect/>
          </a:stretch>
        </p:blipFill>
        <p:spPr>
          <a:xfrm>
            <a:off x="4569119" y="6098593"/>
            <a:ext cx="1473200" cy="584200"/>
          </a:xfrm>
          <a:prstGeom prst="rect">
            <a:avLst/>
          </a:prstGeom>
        </p:spPr>
      </p:pic>
      <p:sp>
        <p:nvSpPr>
          <p:cNvPr id="2" name="TextBox 1">
            <a:extLst>
              <a:ext uri="{FF2B5EF4-FFF2-40B4-BE49-F238E27FC236}">
                <a16:creationId xmlns:a16="http://schemas.microsoft.com/office/drawing/2014/main" id="{7D7CBA5B-2DFE-F148-8441-8675CFBD4737}"/>
              </a:ext>
            </a:extLst>
          </p:cNvPr>
          <p:cNvSpPr txBox="1"/>
          <p:nvPr/>
        </p:nvSpPr>
        <p:spPr>
          <a:xfrm>
            <a:off x="0" y="3241109"/>
            <a:ext cx="4286348" cy="2769989"/>
          </a:xfrm>
          <a:prstGeom prst="rect">
            <a:avLst/>
          </a:prstGeom>
          <a:noFill/>
        </p:spPr>
        <p:txBody>
          <a:bodyPr wrap="square" rtlCol="0">
            <a:spAutoFit/>
          </a:bodyPr>
          <a:lstStyle/>
          <a:p>
            <a:pPr algn="ctr"/>
            <a:endParaRPr kumimoji="1" lang="en-US" sz="2000" b="1" dirty="0">
              <a:solidFill>
                <a:schemeClr val="bg1"/>
              </a:solidFill>
            </a:endParaRPr>
          </a:p>
          <a:p>
            <a:pPr algn="ctr"/>
            <a:r>
              <a:rPr kumimoji="1" lang="en-US" sz="2400" b="1" dirty="0" smtClean="0"/>
              <a:t>Mental Health Ethics</a:t>
            </a:r>
            <a:br>
              <a:rPr kumimoji="1" lang="en-US" sz="2400" b="1" dirty="0" smtClean="0"/>
            </a:br>
            <a:r>
              <a:rPr kumimoji="1" lang="en-US" sz="2400" i="1" dirty="0" smtClean="0"/>
              <a:t/>
            </a:r>
            <a:br>
              <a:rPr kumimoji="1" lang="en-US" sz="2400" i="1" dirty="0" smtClean="0"/>
            </a:br>
            <a:r>
              <a:rPr kumimoji="1" lang="en-US" sz="2400" i="1" dirty="0">
                <a:solidFill>
                  <a:schemeClr val="bg1"/>
                </a:solidFill>
              </a:rPr>
              <a:t> </a:t>
            </a:r>
            <a:r>
              <a:rPr kumimoji="1" lang="en-US" sz="2400" i="1" dirty="0" smtClean="0"/>
              <a:t>Empathy vs. Indifference, Impartiality vs. Indifference</a:t>
            </a:r>
            <a:endParaRPr kumimoji="1" lang="en-US" sz="2400" i="1" dirty="0"/>
          </a:p>
          <a:p>
            <a:pPr algn="ctr"/>
            <a:endParaRPr kumimoji="1" lang="en-US" sz="2400" i="1" dirty="0" smtClean="0">
              <a:solidFill>
                <a:schemeClr val="bg1"/>
              </a:solidFill>
            </a:endParaRPr>
          </a:p>
          <a:p>
            <a:pPr algn="ctr"/>
            <a:r>
              <a:rPr kumimoji="1" lang="en-US" sz="1700" dirty="0" smtClean="0">
                <a:solidFill>
                  <a:srgbClr val="67BBC1"/>
                </a:solidFill>
              </a:rPr>
              <a:t>A Glance into the Virtue Epistemology of Indifference and Schizophrenia </a:t>
            </a:r>
            <a:endParaRPr lang="fr-FR" sz="1700" dirty="0">
              <a:solidFill>
                <a:srgbClr val="67BBC1"/>
              </a:solidFill>
            </a:endParaRPr>
          </a:p>
        </p:txBody>
      </p:sp>
    </p:spTree>
    <p:extLst>
      <p:ext uri="{BB962C8B-B14F-4D97-AF65-F5344CB8AC3E}">
        <p14:creationId xmlns:p14="http://schemas.microsoft.com/office/powerpoint/2010/main" val="1560237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306F74"/>
                </a:solidFill>
              </a:rPr>
              <a:t>Back to University: </a:t>
            </a:r>
            <a:r>
              <a:rPr lang="en-GB" b="1" dirty="0" smtClean="0">
                <a:solidFill>
                  <a:srgbClr val="306F74"/>
                </a:solidFill>
              </a:rPr>
              <a:t>Assessment of Ethical </a:t>
            </a:r>
            <a:r>
              <a:rPr lang="en-GB" dirty="0" smtClean="0">
                <a:solidFill>
                  <a:srgbClr val="306F74"/>
                </a:solidFill>
              </a:rPr>
              <a:t>Statements</a:t>
            </a:r>
            <a:endParaRPr lang="en-GB" dirty="0">
              <a:solidFill>
                <a:srgbClr val="306F74"/>
              </a:solidFill>
            </a:endParaRPr>
          </a:p>
        </p:txBody>
      </p:sp>
      <p:sp>
        <p:nvSpPr>
          <p:cNvPr id="3" name="Content Placeholder 2"/>
          <p:cNvSpPr>
            <a:spLocks noGrp="1"/>
          </p:cNvSpPr>
          <p:nvPr>
            <p:ph idx="1"/>
          </p:nvPr>
        </p:nvSpPr>
        <p:spPr>
          <a:xfrm>
            <a:off x="838199" y="1825625"/>
            <a:ext cx="10731759" cy="4351338"/>
          </a:xfrm>
        </p:spPr>
        <p:txBody>
          <a:bodyPr>
            <a:normAutofit/>
          </a:bodyPr>
          <a:lstStyle/>
          <a:p>
            <a:r>
              <a:rPr lang="en-GB" dirty="0" smtClean="0">
                <a:solidFill>
                  <a:schemeClr val="bg1"/>
                </a:solidFill>
              </a:rPr>
              <a:t>3) Schizophrenia challenges</a:t>
            </a:r>
            <a:r>
              <a:rPr lang="en-GB" b="1" u="sng" dirty="0" smtClean="0">
                <a:solidFill>
                  <a:schemeClr val="bg1"/>
                </a:solidFill>
              </a:rPr>
              <a:t> the assessment </a:t>
            </a:r>
            <a:r>
              <a:rPr lang="en-GB" b="1" u="sng" dirty="0">
                <a:solidFill>
                  <a:schemeClr val="bg1"/>
                </a:solidFill>
              </a:rPr>
              <a:t>of </a:t>
            </a:r>
            <a:r>
              <a:rPr lang="en-GB" b="1" u="sng" dirty="0" smtClean="0">
                <a:solidFill>
                  <a:schemeClr val="bg1"/>
                </a:solidFill>
              </a:rPr>
              <a:t>ethical statements</a:t>
            </a:r>
            <a:r>
              <a:rPr lang="en-GB" dirty="0" smtClean="0">
                <a:solidFill>
                  <a:schemeClr val="bg1"/>
                </a:solidFill>
              </a:rPr>
              <a:t>, </a:t>
            </a:r>
            <a:r>
              <a:rPr lang="en-GB" dirty="0">
                <a:solidFill>
                  <a:schemeClr val="bg1"/>
                </a:solidFill>
              </a:rPr>
              <a:t>where </a:t>
            </a:r>
            <a:r>
              <a:rPr lang="en-GB" dirty="0" smtClean="0">
                <a:solidFill>
                  <a:schemeClr val="bg1"/>
                </a:solidFill>
              </a:rPr>
              <a:t>ethical statements </a:t>
            </a:r>
            <a:r>
              <a:rPr lang="en-GB" dirty="0">
                <a:solidFill>
                  <a:schemeClr val="bg1"/>
                </a:solidFill>
              </a:rPr>
              <a:t>should be taken from psychopathology, and brought back to </a:t>
            </a:r>
            <a:r>
              <a:rPr lang="en-GB" dirty="0" smtClean="0">
                <a:solidFill>
                  <a:schemeClr val="bg1"/>
                </a:solidFill>
              </a:rPr>
              <a:t>meta-ethics (back to higher </a:t>
            </a:r>
            <a:r>
              <a:rPr lang="en-GB" dirty="0">
                <a:solidFill>
                  <a:schemeClr val="bg1"/>
                </a:solidFill>
              </a:rPr>
              <a:t>education </a:t>
            </a:r>
            <a:r>
              <a:rPr lang="en-GB" dirty="0" smtClean="0">
                <a:solidFill>
                  <a:schemeClr val="bg1"/>
                </a:solidFill>
              </a:rPr>
              <a:t>institutions). </a:t>
            </a:r>
          </a:p>
          <a:p>
            <a:r>
              <a:rPr lang="en-GB" dirty="0" smtClean="0">
                <a:solidFill>
                  <a:schemeClr val="bg1"/>
                </a:solidFill>
              </a:rPr>
              <a:t>Theory in ethics is </a:t>
            </a:r>
            <a:r>
              <a:rPr lang="en-GB" dirty="0">
                <a:solidFill>
                  <a:schemeClr val="bg1"/>
                </a:solidFill>
              </a:rPr>
              <a:t>pointing at the merit or the bias of the </a:t>
            </a:r>
            <a:r>
              <a:rPr lang="en-GB" dirty="0" smtClean="0">
                <a:solidFill>
                  <a:schemeClr val="bg1"/>
                </a:solidFill>
              </a:rPr>
              <a:t>method, the precision or vagueness of the semantic when ethical statements are “applied” in practice, which </a:t>
            </a:r>
            <a:r>
              <a:rPr lang="en-GB" dirty="0">
                <a:solidFill>
                  <a:schemeClr val="bg1"/>
                </a:solidFill>
              </a:rPr>
              <a:t>should have an ethical </a:t>
            </a:r>
            <a:r>
              <a:rPr lang="en-GB" dirty="0" smtClean="0">
                <a:solidFill>
                  <a:schemeClr val="bg1"/>
                </a:solidFill>
              </a:rPr>
              <a:t>theoretical value, prior to the </a:t>
            </a:r>
            <a:r>
              <a:rPr lang="en-GB" dirty="0">
                <a:solidFill>
                  <a:schemeClr val="bg1"/>
                </a:solidFill>
              </a:rPr>
              <a:t>application or instrumental </a:t>
            </a:r>
            <a:r>
              <a:rPr lang="en-GB" dirty="0" smtClean="0">
                <a:solidFill>
                  <a:schemeClr val="bg1"/>
                </a:solidFill>
              </a:rPr>
              <a:t>practical use of it.</a:t>
            </a:r>
            <a:endParaRPr lang="en-GB" dirty="0">
              <a:solidFill>
                <a:schemeClr val="bg1"/>
              </a:solidFill>
            </a:endParaRPr>
          </a:p>
          <a:p>
            <a:endParaRPr lang="en-GB" dirty="0"/>
          </a:p>
        </p:txBody>
      </p:sp>
      <p:sp>
        <p:nvSpPr>
          <p:cNvPr id="4" name="Footer Placeholder 3"/>
          <p:cNvSpPr>
            <a:spLocks noGrp="1"/>
          </p:cNvSpPr>
          <p:nvPr>
            <p:ph type="ftr" sz="quarter" idx="11"/>
          </p:nvPr>
        </p:nvSpPr>
        <p:spPr>
          <a:xfrm>
            <a:off x="4038600" y="6356350"/>
            <a:ext cx="4572000" cy="365125"/>
          </a:xfrm>
        </p:spPr>
        <p:txBody>
          <a:bodyPr/>
          <a:lstStyle/>
          <a:p>
            <a:r>
              <a:rPr lang="en-GB" dirty="0" smtClean="0">
                <a:solidFill>
                  <a:srgbClr val="67BBC1"/>
                </a:solidFill>
              </a:rPr>
              <a:t>2nd IHC on non-communicable diseases - Geneva 23 September 2020</a:t>
            </a:r>
            <a:endParaRPr lang="fr-FR" dirty="0">
              <a:solidFill>
                <a:srgbClr val="67BBC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10</a:t>
            </a:fld>
            <a:endParaRPr lang="fr-FR"/>
          </a:p>
        </p:txBody>
      </p:sp>
    </p:spTree>
    <p:extLst>
      <p:ext uri="{BB962C8B-B14F-4D97-AF65-F5344CB8AC3E}">
        <p14:creationId xmlns:p14="http://schemas.microsoft.com/office/powerpoint/2010/main" val="8872027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306F74"/>
                </a:solidFill>
              </a:rPr>
              <a:t>B. </a:t>
            </a:r>
            <a:r>
              <a:rPr lang="en-GB" b="1" dirty="0" smtClean="0">
                <a:solidFill>
                  <a:srgbClr val="306F74"/>
                </a:solidFill>
              </a:rPr>
              <a:t>Virtue </a:t>
            </a:r>
            <a:r>
              <a:rPr lang="en-GB" b="1" dirty="0">
                <a:solidFill>
                  <a:srgbClr val="306F74"/>
                </a:solidFill>
              </a:rPr>
              <a:t>E</a:t>
            </a:r>
            <a:r>
              <a:rPr lang="en-GB" b="1" dirty="0" smtClean="0">
                <a:solidFill>
                  <a:srgbClr val="306F74"/>
                </a:solidFill>
              </a:rPr>
              <a:t>pistemology</a:t>
            </a:r>
            <a:r>
              <a:rPr lang="en-GB" dirty="0" smtClean="0">
                <a:solidFill>
                  <a:srgbClr val="306F74"/>
                </a:solidFill>
              </a:rPr>
              <a:t>: Virtues, Vices </a:t>
            </a:r>
            <a:br>
              <a:rPr lang="en-GB" dirty="0" smtClean="0">
                <a:solidFill>
                  <a:srgbClr val="306F74"/>
                </a:solidFill>
              </a:rPr>
            </a:br>
            <a:r>
              <a:rPr lang="en-GB" dirty="0" smtClean="0">
                <a:solidFill>
                  <a:srgbClr val="306F74"/>
                </a:solidFill>
              </a:rPr>
              <a:t>and the Problem of the Human Mental Illness</a:t>
            </a:r>
            <a:endParaRPr lang="en-GB" dirty="0">
              <a:solidFill>
                <a:srgbClr val="306F74"/>
              </a:solidFill>
            </a:endParaRPr>
          </a:p>
        </p:txBody>
      </p:sp>
      <p:sp>
        <p:nvSpPr>
          <p:cNvPr id="3" name="Content Placeholder 2"/>
          <p:cNvSpPr>
            <a:spLocks noGrp="1"/>
          </p:cNvSpPr>
          <p:nvPr>
            <p:ph idx="1"/>
          </p:nvPr>
        </p:nvSpPr>
        <p:spPr>
          <a:xfrm>
            <a:off x="838199" y="1825625"/>
            <a:ext cx="10974355" cy="4351338"/>
          </a:xfrm>
        </p:spPr>
        <p:txBody>
          <a:bodyPr>
            <a:normAutofit/>
          </a:bodyPr>
          <a:lstStyle/>
          <a:p>
            <a:r>
              <a:rPr lang="en-GB" dirty="0">
                <a:solidFill>
                  <a:schemeClr val="bg1"/>
                </a:solidFill>
              </a:rPr>
              <a:t>M</a:t>
            </a:r>
            <a:r>
              <a:rPr lang="en-GB" dirty="0" smtClean="0">
                <a:solidFill>
                  <a:schemeClr val="bg1"/>
                </a:solidFill>
              </a:rPr>
              <a:t>eta-ethics can focus on ethical character or virtue ethics</a:t>
            </a:r>
          </a:p>
          <a:p>
            <a:r>
              <a:rPr lang="en-GB" dirty="0" smtClean="0">
                <a:solidFill>
                  <a:schemeClr val="bg1"/>
                </a:solidFill>
              </a:rPr>
              <a:t>Virtue epistemology </a:t>
            </a:r>
            <a:r>
              <a:rPr lang="en-GB" dirty="0">
                <a:solidFill>
                  <a:schemeClr val="bg1"/>
                </a:solidFill>
              </a:rPr>
              <a:t>is </a:t>
            </a:r>
            <a:r>
              <a:rPr lang="en-GB" dirty="0" smtClean="0">
                <a:solidFill>
                  <a:schemeClr val="bg1"/>
                </a:solidFill>
              </a:rPr>
              <a:t>a philosophical </a:t>
            </a:r>
            <a:r>
              <a:rPr lang="en-GB" dirty="0">
                <a:solidFill>
                  <a:schemeClr val="bg1"/>
                </a:solidFill>
              </a:rPr>
              <a:t>approach to </a:t>
            </a:r>
            <a:r>
              <a:rPr lang="en-GB" dirty="0" smtClean="0">
                <a:solidFill>
                  <a:schemeClr val="bg1"/>
                </a:solidFill>
              </a:rPr>
              <a:t>the method of knowledge formation in relation to virtue ethics.</a:t>
            </a:r>
          </a:p>
          <a:p>
            <a:r>
              <a:rPr lang="en-GB" dirty="0">
                <a:solidFill>
                  <a:schemeClr val="bg1"/>
                </a:solidFill>
              </a:rPr>
              <a:t>I</a:t>
            </a:r>
            <a:r>
              <a:rPr lang="en-GB" dirty="0" smtClean="0">
                <a:solidFill>
                  <a:schemeClr val="bg1"/>
                </a:solidFill>
              </a:rPr>
              <a:t>ntellectual virtues can be understood as one group of virtues (or vices), when we take them in theory (analytic method).</a:t>
            </a:r>
          </a:p>
          <a:p>
            <a:r>
              <a:rPr lang="en-GB" dirty="0" smtClean="0">
                <a:solidFill>
                  <a:schemeClr val="bg1"/>
                </a:solidFill>
              </a:rPr>
              <a:t>On the contrary: Inclusive virtue epistemology is when </a:t>
            </a:r>
            <a:r>
              <a:rPr lang="en-GB" dirty="0">
                <a:solidFill>
                  <a:schemeClr val="bg1"/>
                </a:solidFill>
              </a:rPr>
              <a:t>practice and theory form a holistic </a:t>
            </a:r>
            <a:r>
              <a:rPr lang="en-GB" dirty="0" smtClean="0">
                <a:solidFill>
                  <a:schemeClr val="bg1"/>
                </a:solidFill>
              </a:rPr>
              <a:t>unity. What is true for P     what is true of T.</a:t>
            </a:r>
            <a:br>
              <a:rPr lang="en-GB" dirty="0" smtClean="0">
                <a:solidFill>
                  <a:schemeClr val="bg1"/>
                </a:solidFill>
              </a:rPr>
            </a:br>
            <a:r>
              <a:rPr lang="en-GB" dirty="0" smtClean="0">
                <a:solidFill>
                  <a:schemeClr val="bg1"/>
                </a:solidFill>
              </a:rPr>
              <a:t>Epistemology as integrated and directly dependant from mainly practical and pragmatically oriented views. </a:t>
            </a:r>
          </a:p>
        </p:txBody>
      </p:sp>
      <p:sp>
        <p:nvSpPr>
          <p:cNvPr id="4" name="Footer Placeholder 3"/>
          <p:cNvSpPr>
            <a:spLocks noGrp="1"/>
          </p:cNvSpPr>
          <p:nvPr>
            <p:ph type="ftr" sz="quarter" idx="11"/>
          </p:nvPr>
        </p:nvSpPr>
        <p:spPr>
          <a:xfrm>
            <a:off x="4038599" y="6356350"/>
            <a:ext cx="4687389" cy="365125"/>
          </a:xfrm>
        </p:spPr>
        <p:txBody>
          <a:bodyPr/>
          <a:lstStyle/>
          <a:p>
            <a:r>
              <a:rPr lang="en-GB" dirty="0" smtClean="0">
                <a:solidFill>
                  <a:srgbClr val="306F74"/>
                </a:solidFill>
              </a:rPr>
              <a:t>2nd IHC on non-communicable diseases - Geneva 23 September 2020</a:t>
            </a:r>
            <a:endParaRPr lang="fr-FR" dirty="0">
              <a:solidFill>
                <a:srgbClr val="306F74"/>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11</a:t>
            </a:fld>
            <a:endParaRPr lang="fr-FR"/>
          </a:p>
        </p:txBody>
      </p:sp>
      <p:cxnSp>
        <p:nvCxnSpPr>
          <p:cNvPr id="7" name="Straight Arrow Connector 6"/>
          <p:cNvCxnSpPr/>
          <p:nvPr/>
        </p:nvCxnSpPr>
        <p:spPr>
          <a:xfrm>
            <a:off x="7861465" y="4738255"/>
            <a:ext cx="201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961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53680"/>
          </a:xfrm>
        </p:spPr>
        <p:txBody>
          <a:bodyPr>
            <a:normAutofit/>
          </a:bodyPr>
          <a:lstStyle/>
          <a:p>
            <a:r>
              <a:rPr lang="en-GB" dirty="0" smtClean="0"/>
              <a:t>Schizophrenia as Indifference</a:t>
            </a:r>
            <a:br>
              <a:rPr lang="en-GB" dirty="0" smtClean="0"/>
            </a:br>
            <a:r>
              <a:rPr lang="en-GB" dirty="0" smtClean="0"/>
              <a:t>and as a Vice for the Character </a:t>
            </a:r>
            <a:r>
              <a:rPr lang="en-GB" dirty="0"/>
              <a:t>F</a:t>
            </a:r>
            <a:r>
              <a:rPr lang="en-GB" dirty="0" smtClean="0"/>
              <a:t>ormation</a:t>
            </a:r>
            <a:endParaRPr lang="en-GB" dirty="0"/>
          </a:p>
        </p:txBody>
      </p:sp>
      <p:sp>
        <p:nvSpPr>
          <p:cNvPr id="3" name="Content Placeholder 2"/>
          <p:cNvSpPr>
            <a:spLocks noGrp="1"/>
          </p:cNvSpPr>
          <p:nvPr>
            <p:ph idx="1"/>
          </p:nvPr>
        </p:nvSpPr>
        <p:spPr>
          <a:xfrm>
            <a:off x="838200" y="2556588"/>
            <a:ext cx="10515600" cy="3620375"/>
          </a:xfrm>
        </p:spPr>
        <p:txBody>
          <a:bodyPr/>
          <a:lstStyle/>
          <a:p>
            <a:r>
              <a:rPr lang="en-GB" dirty="0" smtClean="0"/>
              <a:t>The </a:t>
            </a:r>
            <a:r>
              <a:rPr lang="en-GB" dirty="0"/>
              <a:t>vice of indifference: </a:t>
            </a:r>
            <a:r>
              <a:rPr lang="en-GB" dirty="0" err="1" smtClean="0"/>
              <a:t>Lat</a:t>
            </a:r>
            <a:r>
              <a:rPr lang="en-GB" dirty="0" smtClean="0"/>
              <a:t>: </a:t>
            </a:r>
            <a:r>
              <a:rPr lang="en-GB" dirty="0" smtClean="0">
                <a:solidFill>
                  <a:srgbClr val="67BBC1"/>
                </a:solidFill>
              </a:rPr>
              <a:t>acedia</a:t>
            </a:r>
            <a:r>
              <a:rPr lang="en-GB" dirty="0"/>
              <a:t>, </a:t>
            </a:r>
            <a:r>
              <a:rPr lang="en-GB" dirty="0" smtClean="0"/>
              <a:t>Gr: </a:t>
            </a:r>
            <a:r>
              <a:rPr lang="en-GB" dirty="0" err="1">
                <a:solidFill>
                  <a:srgbClr val="67BBC1"/>
                </a:solidFill>
              </a:rPr>
              <a:t>ἀκηδί</a:t>
            </a:r>
            <a:r>
              <a:rPr lang="en-GB" dirty="0">
                <a:solidFill>
                  <a:srgbClr val="67BBC1"/>
                </a:solidFill>
              </a:rPr>
              <a:t>α</a:t>
            </a:r>
            <a:r>
              <a:rPr lang="en-GB" dirty="0"/>
              <a:t>, </a:t>
            </a:r>
            <a:r>
              <a:rPr lang="en-GB" dirty="0" smtClean="0"/>
              <a:t>negligence, </a:t>
            </a:r>
            <a:r>
              <a:rPr lang="en-GB" dirty="0"/>
              <a:t>ἀ- </a:t>
            </a:r>
            <a:r>
              <a:rPr lang="en-GB" dirty="0" smtClean="0"/>
              <a:t>lack of </a:t>
            </a:r>
            <a:r>
              <a:rPr lang="en-GB" dirty="0"/>
              <a:t>-κηδία </a:t>
            </a:r>
            <a:r>
              <a:rPr lang="en-GB" dirty="0" smtClean="0"/>
              <a:t>care; laziness, sloth.</a:t>
            </a:r>
          </a:p>
          <a:p>
            <a:endParaRPr lang="en-GB" dirty="0" smtClean="0"/>
          </a:p>
          <a:p>
            <a:r>
              <a:rPr lang="en-GB" dirty="0"/>
              <a:t>I</a:t>
            </a:r>
            <a:r>
              <a:rPr lang="en-GB" dirty="0" smtClean="0"/>
              <a:t>t </a:t>
            </a:r>
            <a:r>
              <a:rPr lang="en-GB" dirty="0"/>
              <a:t>could be understood in a structural interdependency to other important vices such as the other six deadly </a:t>
            </a:r>
            <a:r>
              <a:rPr lang="en-GB" dirty="0" smtClean="0"/>
              <a:t>sins. </a:t>
            </a:r>
            <a:endParaRPr lang="en-GB" dirty="0"/>
          </a:p>
          <a:p>
            <a:endParaRPr lang="en-GB" dirty="0"/>
          </a:p>
        </p:txBody>
      </p:sp>
      <p:sp>
        <p:nvSpPr>
          <p:cNvPr id="4" name="Footer Placeholder 3"/>
          <p:cNvSpPr>
            <a:spLocks noGrp="1"/>
          </p:cNvSpPr>
          <p:nvPr>
            <p:ph type="ftr" sz="quarter" idx="11"/>
          </p:nvPr>
        </p:nvSpPr>
        <p:spPr>
          <a:xfrm>
            <a:off x="4038600" y="6356350"/>
            <a:ext cx="4572000" cy="365125"/>
          </a:xfrm>
        </p:spPr>
        <p:txBody>
          <a:bodyPr/>
          <a:lstStyle/>
          <a:p>
            <a:r>
              <a:rPr lang="en-GB" dirty="0" smtClean="0">
                <a:solidFill>
                  <a:srgbClr val="67BBC1"/>
                </a:solidFill>
              </a:rPr>
              <a:t>2nd IHC on non-communicable diseases - Geneva 23 September 2020</a:t>
            </a:r>
            <a:endParaRPr lang="fr-FR" dirty="0">
              <a:solidFill>
                <a:srgbClr val="67BBC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12</a:t>
            </a:fld>
            <a:endParaRPr lang="fr-FR"/>
          </a:p>
        </p:txBody>
      </p:sp>
    </p:spTree>
    <p:extLst>
      <p:ext uri="{BB962C8B-B14F-4D97-AF65-F5344CB8AC3E}">
        <p14:creationId xmlns:p14="http://schemas.microsoft.com/office/powerpoint/2010/main" val="3013374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56000">
              <a:schemeClr val="tx1"/>
            </a:gs>
            <a:gs pos="47000">
              <a:schemeClr val="accent3">
                <a:lumMod val="89000"/>
              </a:schemeClr>
            </a:gs>
            <a:gs pos="81000">
              <a:schemeClr val="accent3">
                <a:lumMod val="75000"/>
              </a:schemeClr>
            </a:gs>
            <a:gs pos="97000">
              <a:schemeClr val="accent3">
                <a:lumMod val="7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353800" cy="1325563"/>
          </a:xfrm>
        </p:spPr>
        <p:txBody>
          <a:bodyPr/>
          <a:lstStyle/>
          <a:p>
            <a:r>
              <a:rPr lang="en-GB" dirty="0" smtClean="0">
                <a:solidFill>
                  <a:schemeClr val="bg1"/>
                </a:solidFill>
              </a:rPr>
              <a:t>Inclusive View</a:t>
            </a:r>
            <a:r>
              <a:rPr lang="en-GB" dirty="0" smtClean="0">
                <a:solidFill>
                  <a:srgbClr val="306F74"/>
                </a:solidFill>
              </a:rPr>
              <a:t>: </a:t>
            </a:r>
            <a:r>
              <a:rPr lang="en-GB" dirty="0" smtClean="0">
                <a:solidFill>
                  <a:srgbClr val="67BBC1"/>
                </a:solidFill>
              </a:rPr>
              <a:t>Common Vices</a:t>
            </a:r>
            <a:endParaRPr lang="en-GB" dirty="0">
              <a:solidFill>
                <a:srgbClr val="67BBC1"/>
              </a:solidFill>
            </a:endParaRPr>
          </a:p>
        </p:txBody>
      </p:sp>
      <p:pic>
        <p:nvPicPr>
          <p:cNvPr id="7" name="Content Placeholder 6"/>
          <p:cNvPicPr>
            <a:picLocks noGrp="1" noChangeAspect="1"/>
          </p:cNvPicPr>
          <p:nvPr>
            <p:ph idx="1"/>
          </p:nvPr>
        </p:nvPicPr>
        <p:blipFill>
          <a:blip r:embed="rId2"/>
          <a:stretch>
            <a:fillRect/>
          </a:stretch>
        </p:blipFill>
        <p:spPr>
          <a:xfrm>
            <a:off x="2062064" y="1604865"/>
            <a:ext cx="7791061" cy="4460033"/>
          </a:xfrm>
          <a:prstGeom prst="rect">
            <a:avLst/>
          </a:prstGeom>
          <a:ln>
            <a:solidFill>
              <a:srgbClr val="E7E7E7"/>
            </a:solidFill>
          </a:ln>
        </p:spPr>
      </p:pic>
      <p:sp>
        <p:nvSpPr>
          <p:cNvPr id="4" name="Footer Placeholder 3"/>
          <p:cNvSpPr>
            <a:spLocks noGrp="1"/>
          </p:cNvSpPr>
          <p:nvPr>
            <p:ph type="ftr" sz="quarter" idx="11"/>
          </p:nvPr>
        </p:nvSpPr>
        <p:spPr>
          <a:xfrm>
            <a:off x="4038599" y="6356350"/>
            <a:ext cx="5162878" cy="365125"/>
          </a:xfrm>
        </p:spPr>
        <p:txBody>
          <a:bodyPr/>
          <a:lstStyle/>
          <a:p>
            <a:r>
              <a:rPr lang="en-GB" dirty="0" smtClean="0"/>
              <a:t>Haaz</a:t>
            </a:r>
            <a:r>
              <a:rPr lang="en-GB" dirty="0"/>
              <a:t> </a:t>
            </a:r>
            <a:r>
              <a:rPr lang="en-GB" dirty="0" smtClean="0"/>
              <a:t>| 2nd IHC on non-communicable diseases - Geneva 23 September 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13</a:t>
            </a:fld>
            <a:endParaRPr lang="fr-FR"/>
          </a:p>
        </p:txBody>
      </p:sp>
      <p:cxnSp>
        <p:nvCxnSpPr>
          <p:cNvPr id="9" name="Straight Connector 8"/>
          <p:cNvCxnSpPr/>
          <p:nvPr/>
        </p:nvCxnSpPr>
        <p:spPr>
          <a:xfrm>
            <a:off x="2062064" y="4338735"/>
            <a:ext cx="144115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540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dirty="0">
                <a:solidFill>
                  <a:schemeClr val="bg1"/>
                </a:solidFill>
              </a:rPr>
              <a:t>(Adapted from: Wasserstein, Wendy (2006): </a:t>
            </a:r>
            <a:r>
              <a:rPr lang="en-GB" i="1" dirty="0">
                <a:solidFill>
                  <a:schemeClr val="bg1"/>
                </a:solidFill>
              </a:rPr>
              <a:t>Sloth</a:t>
            </a:r>
            <a:r>
              <a:rPr lang="en-GB" dirty="0">
                <a:solidFill>
                  <a:schemeClr val="bg1"/>
                </a:solidFill>
              </a:rPr>
              <a:t>: The Seven Deadly Sins, New York Public Library Lectures in Humanities, Oxford: UP. p. 11)</a:t>
            </a:r>
          </a:p>
          <a:p>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14</a:t>
            </a:fld>
            <a:endParaRPr lang="fr-FR" dirty="0"/>
          </a:p>
        </p:txBody>
      </p:sp>
      <p:sp>
        <p:nvSpPr>
          <p:cNvPr id="2" name="Title 1"/>
          <p:cNvSpPr>
            <a:spLocks noGrp="1"/>
          </p:cNvSpPr>
          <p:nvPr>
            <p:ph type="title" idx="4294967295"/>
          </p:nvPr>
        </p:nvSpPr>
        <p:spPr>
          <a:xfrm>
            <a:off x="998376" y="365125"/>
            <a:ext cx="9517224" cy="1325563"/>
          </a:xfrm>
        </p:spPr>
        <p:txBody>
          <a:bodyPr/>
          <a:lstStyle/>
          <a:p>
            <a:r>
              <a:rPr lang="en-GB" dirty="0" smtClean="0">
                <a:solidFill>
                  <a:srgbClr val="67BBC1"/>
                </a:solidFill>
              </a:rPr>
              <a:t>Incipit </a:t>
            </a:r>
            <a:r>
              <a:rPr lang="en-GB" dirty="0" err="1" smtClean="0">
                <a:solidFill>
                  <a:srgbClr val="67BBC1"/>
                </a:solidFill>
              </a:rPr>
              <a:t>Parodia</a:t>
            </a:r>
            <a:endParaRPr lang="en-GB" dirty="0">
              <a:solidFill>
                <a:srgbClr val="67BBC1"/>
              </a:solidFill>
            </a:endParaRPr>
          </a:p>
        </p:txBody>
      </p:sp>
      <p:sp>
        <p:nvSpPr>
          <p:cNvPr id="7" name="Rectangle 6"/>
          <p:cNvSpPr/>
          <p:nvPr/>
        </p:nvSpPr>
        <p:spPr>
          <a:xfrm>
            <a:off x="905069" y="1305342"/>
            <a:ext cx="10142376" cy="4093428"/>
          </a:xfrm>
          <a:prstGeom prst="rect">
            <a:avLst/>
          </a:prstGeom>
        </p:spPr>
        <p:txBody>
          <a:bodyPr wrap="square">
            <a:spAutoFit/>
          </a:bodyPr>
          <a:lstStyle/>
          <a:p>
            <a:r>
              <a:rPr lang="en-GB" i="1" dirty="0" smtClean="0">
                <a:solidFill>
                  <a:schemeClr val="bg1"/>
                </a:solidFill>
              </a:rPr>
              <a:t>  Five Sloth </a:t>
            </a:r>
            <a:r>
              <a:rPr lang="en-GB" i="1" dirty="0">
                <a:solidFill>
                  <a:schemeClr val="bg1"/>
                </a:solidFill>
              </a:rPr>
              <a:t>C</a:t>
            </a:r>
            <a:r>
              <a:rPr lang="en-GB" i="1" dirty="0" smtClean="0">
                <a:solidFill>
                  <a:schemeClr val="bg1"/>
                </a:solidFill>
              </a:rPr>
              <a:t>ommandments: Indifference as the Highest Good</a:t>
            </a:r>
          </a:p>
          <a:p>
            <a:endParaRPr lang="en-GB" dirty="0">
              <a:solidFill>
                <a:schemeClr val="bg1"/>
              </a:solidFill>
            </a:endParaRPr>
          </a:p>
          <a:p>
            <a:r>
              <a:rPr lang="en-GB" sz="2800" b="1" dirty="0">
                <a:solidFill>
                  <a:srgbClr val="306F74"/>
                </a:solidFill>
              </a:rPr>
              <a:t>S </a:t>
            </a:r>
            <a:r>
              <a:rPr lang="en-GB" sz="2800" b="1" dirty="0" smtClean="0">
                <a:solidFill>
                  <a:srgbClr val="306F74"/>
                </a:solidFill>
              </a:rPr>
              <a:t>  </a:t>
            </a:r>
            <a:r>
              <a:rPr lang="en-GB" sz="2800" u="sng" dirty="0" smtClean="0">
                <a:solidFill>
                  <a:srgbClr val="306F74"/>
                </a:solidFill>
              </a:rPr>
              <a:t>Sit </a:t>
            </a:r>
            <a:r>
              <a:rPr lang="en-GB" sz="2800" u="sng" dirty="0">
                <a:solidFill>
                  <a:srgbClr val="306F74"/>
                </a:solidFill>
              </a:rPr>
              <a:t>instead of stand</a:t>
            </a:r>
            <a:r>
              <a:rPr lang="en-GB" sz="2800" dirty="0">
                <a:solidFill>
                  <a:srgbClr val="306F74"/>
                </a:solidFill>
              </a:rPr>
              <a:t>. </a:t>
            </a:r>
            <a:r>
              <a:rPr lang="en-GB" sz="2800" dirty="0" smtClean="0">
                <a:solidFill>
                  <a:srgbClr val="306F74"/>
                </a:solidFill>
              </a:rPr>
              <a:t>Everything </a:t>
            </a:r>
            <a:r>
              <a:rPr lang="en-GB" sz="2800" dirty="0">
                <a:solidFill>
                  <a:srgbClr val="306F74"/>
                </a:solidFill>
              </a:rPr>
              <a:t>can come to </a:t>
            </a:r>
            <a:r>
              <a:rPr lang="en-GB" sz="2800" dirty="0" smtClean="0">
                <a:solidFill>
                  <a:srgbClr val="306F74"/>
                </a:solidFill>
              </a:rPr>
              <a:t>you</a:t>
            </a:r>
            <a:endParaRPr lang="en-GB" sz="2800" dirty="0">
              <a:solidFill>
                <a:srgbClr val="306F74"/>
              </a:solidFill>
            </a:endParaRPr>
          </a:p>
          <a:p>
            <a:r>
              <a:rPr lang="en-GB" sz="2800" b="1" dirty="0">
                <a:solidFill>
                  <a:srgbClr val="306F74"/>
                </a:solidFill>
              </a:rPr>
              <a:t>L</a:t>
            </a:r>
            <a:r>
              <a:rPr lang="en-GB" sz="2800" dirty="0">
                <a:solidFill>
                  <a:srgbClr val="306F74"/>
                </a:solidFill>
              </a:rPr>
              <a:t> </a:t>
            </a:r>
            <a:r>
              <a:rPr lang="en-GB" sz="2800" dirty="0" smtClean="0">
                <a:solidFill>
                  <a:srgbClr val="306F74"/>
                </a:solidFill>
              </a:rPr>
              <a:t>  </a:t>
            </a:r>
            <a:r>
              <a:rPr lang="en-GB" sz="2800" u="sng" dirty="0" smtClean="0">
                <a:solidFill>
                  <a:srgbClr val="306F74"/>
                </a:solidFill>
              </a:rPr>
              <a:t>Let </a:t>
            </a:r>
            <a:r>
              <a:rPr lang="en-GB" sz="2800" u="sng" dirty="0">
                <a:solidFill>
                  <a:srgbClr val="306F74"/>
                </a:solidFill>
              </a:rPr>
              <a:t>yourself go</a:t>
            </a:r>
            <a:r>
              <a:rPr lang="en-GB" sz="2800" dirty="0">
                <a:solidFill>
                  <a:srgbClr val="306F74"/>
                </a:solidFill>
              </a:rPr>
              <a:t>. Say goodbye to everything that keeps you tightly </a:t>
            </a:r>
            <a:r>
              <a:rPr lang="en-GB" sz="2800" dirty="0" smtClean="0">
                <a:solidFill>
                  <a:srgbClr val="306F74"/>
                </a:solidFill>
              </a:rPr>
              <a:t/>
            </a:r>
            <a:br>
              <a:rPr lang="en-GB" sz="2800" dirty="0" smtClean="0">
                <a:solidFill>
                  <a:srgbClr val="306F74"/>
                </a:solidFill>
              </a:rPr>
            </a:br>
            <a:r>
              <a:rPr lang="en-GB" sz="2800" dirty="0" smtClean="0">
                <a:solidFill>
                  <a:srgbClr val="306F74"/>
                </a:solidFill>
              </a:rPr>
              <a:t>     wound</a:t>
            </a:r>
            <a:r>
              <a:rPr lang="en-GB" sz="2800" dirty="0">
                <a:solidFill>
                  <a:srgbClr val="306F74"/>
                </a:solidFill>
              </a:rPr>
              <a:t>. </a:t>
            </a:r>
            <a:endParaRPr lang="en-GB" sz="2800" dirty="0" smtClean="0">
              <a:solidFill>
                <a:srgbClr val="306F74"/>
              </a:solidFill>
            </a:endParaRPr>
          </a:p>
          <a:p>
            <a:r>
              <a:rPr lang="en-GB" sz="2800" b="1" dirty="0" smtClean="0">
                <a:solidFill>
                  <a:srgbClr val="306F74"/>
                </a:solidFill>
              </a:rPr>
              <a:t>O </a:t>
            </a:r>
            <a:r>
              <a:rPr lang="en-GB" sz="2800" dirty="0" smtClean="0">
                <a:solidFill>
                  <a:srgbClr val="306F74"/>
                </a:solidFill>
              </a:rPr>
              <a:t> </a:t>
            </a:r>
            <a:r>
              <a:rPr lang="en-GB" sz="2800" u="sng" dirty="0" smtClean="0">
                <a:solidFill>
                  <a:srgbClr val="306F74"/>
                </a:solidFill>
              </a:rPr>
              <a:t>Open </a:t>
            </a:r>
            <a:r>
              <a:rPr lang="en-GB" sz="2800" u="sng" dirty="0">
                <a:solidFill>
                  <a:srgbClr val="306F74"/>
                </a:solidFill>
              </a:rPr>
              <a:t>your mouth and let anything you feel like enter</a:t>
            </a:r>
            <a:r>
              <a:rPr lang="en-GB" sz="2800" dirty="0">
                <a:solidFill>
                  <a:srgbClr val="306F74"/>
                </a:solidFill>
              </a:rPr>
              <a:t>. Once </a:t>
            </a:r>
            <a:r>
              <a:rPr lang="en-GB" sz="2800" dirty="0" smtClean="0">
                <a:solidFill>
                  <a:srgbClr val="306F74"/>
                </a:solidFill>
              </a:rPr>
              <a:t>you</a:t>
            </a:r>
            <a:br>
              <a:rPr lang="en-GB" sz="2800" dirty="0" smtClean="0">
                <a:solidFill>
                  <a:srgbClr val="306F74"/>
                </a:solidFill>
              </a:rPr>
            </a:br>
            <a:r>
              <a:rPr lang="en-GB" sz="2800" dirty="0" smtClean="0">
                <a:solidFill>
                  <a:srgbClr val="306F74"/>
                </a:solidFill>
              </a:rPr>
              <a:t>     </a:t>
            </a:r>
            <a:r>
              <a:rPr lang="en-GB" sz="2800" dirty="0">
                <a:solidFill>
                  <a:srgbClr val="306F74"/>
                </a:solidFill>
              </a:rPr>
              <a:t>stop restricting intake, food will become more pleasurable </a:t>
            </a:r>
            <a:endParaRPr lang="en-GB" sz="2800" dirty="0" smtClean="0">
              <a:solidFill>
                <a:srgbClr val="306F74"/>
              </a:solidFill>
            </a:endParaRPr>
          </a:p>
          <a:p>
            <a:r>
              <a:rPr lang="en-GB" sz="2800" b="1" dirty="0" smtClean="0">
                <a:solidFill>
                  <a:srgbClr val="306F74"/>
                </a:solidFill>
              </a:rPr>
              <a:t>T </a:t>
            </a:r>
            <a:r>
              <a:rPr lang="en-GB" sz="2800" dirty="0" smtClean="0">
                <a:solidFill>
                  <a:srgbClr val="306F74"/>
                </a:solidFill>
              </a:rPr>
              <a:t>  </a:t>
            </a:r>
            <a:r>
              <a:rPr lang="en-GB" sz="2800" u="sng" dirty="0" smtClean="0">
                <a:solidFill>
                  <a:srgbClr val="306F74"/>
                </a:solidFill>
              </a:rPr>
              <a:t>Toil </a:t>
            </a:r>
            <a:r>
              <a:rPr lang="en-GB" sz="2800" u="sng" dirty="0">
                <a:solidFill>
                  <a:srgbClr val="306F74"/>
                </a:solidFill>
              </a:rPr>
              <a:t>no more. For god's sake, stop working </a:t>
            </a:r>
            <a:r>
              <a:rPr lang="en-GB" sz="2800" dirty="0">
                <a:solidFill>
                  <a:srgbClr val="306F74"/>
                </a:solidFill>
              </a:rPr>
              <a:t>unless it is </a:t>
            </a:r>
            <a:r>
              <a:rPr lang="en-GB" sz="2800" dirty="0" smtClean="0">
                <a:solidFill>
                  <a:srgbClr val="306F74"/>
                </a:solidFill>
              </a:rPr>
              <a:t>something</a:t>
            </a:r>
            <a:br>
              <a:rPr lang="en-GB" sz="2800" dirty="0" smtClean="0">
                <a:solidFill>
                  <a:srgbClr val="306F74"/>
                </a:solidFill>
              </a:rPr>
            </a:br>
            <a:r>
              <a:rPr lang="en-GB" sz="2800" dirty="0" smtClean="0">
                <a:solidFill>
                  <a:srgbClr val="306F74"/>
                </a:solidFill>
              </a:rPr>
              <a:t>     </a:t>
            </a:r>
            <a:r>
              <a:rPr lang="en-GB" sz="2800" dirty="0">
                <a:solidFill>
                  <a:srgbClr val="306F74"/>
                </a:solidFill>
              </a:rPr>
              <a:t>you can do lying down</a:t>
            </a:r>
          </a:p>
          <a:p>
            <a:r>
              <a:rPr lang="en-GB" sz="2800" b="1" dirty="0">
                <a:solidFill>
                  <a:srgbClr val="306F74"/>
                </a:solidFill>
              </a:rPr>
              <a:t>H </a:t>
            </a:r>
            <a:r>
              <a:rPr lang="en-GB" sz="2800" dirty="0" smtClean="0">
                <a:solidFill>
                  <a:srgbClr val="306F74"/>
                </a:solidFill>
              </a:rPr>
              <a:t> </a:t>
            </a:r>
            <a:r>
              <a:rPr lang="en-GB" sz="2800" u="sng" dirty="0" smtClean="0">
                <a:solidFill>
                  <a:srgbClr val="306F74"/>
                </a:solidFill>
              </a:rPr>
              <a:t>Happiness </a:t>
            </a:r>
            <a:r>
              <a:rPr lang="en-GB" sz="2800" u="sng" dirty="0">
                <a:solidFill>
                  <a:srgbClr val="306F74"/>
                </a:solidFill>
              </a:rPr>
              <a:t>is within me. I don't have to work at </a:t>
            </a:r>
            <a:r>
              <a:rPr lang="en-GB" sz="2800" u="sng" dirty="0" smtClean="0">
                <a:solidFill>
                  <a:srgbClr val="306F74"/>
                </a:solidFill>
              </a:rPr>
              <a:t>it</a:t>
            </a:r>
            <a:r>
              <a:rPr lang="en-GB" sz="2800" dirty="0">
                <a:solidFill>
                  <a:srgbClr val="306F74"/>
                </a:solidFill>
              </a:rPr>
              <a:t>.</a:t>
            </a:r>
            <a:endParaRPr lang="en-GB" sz="2800" dirty="0" smtClean="0">
              <a:solidFill>
                <a:srgbClr val="306F74"/>
              </a:solidFill>
            </a:endParaRPr>
          </a:p>
        </p:txBody>
      </p:sp>
    </p:spTree>
    <p:extLst>
      <p:ext uri="{BB962C8B-B14F-4D97-AF65-F5344CB8AC3E}">
        <p14:creationId xmlns:p14="http://schemas.microsoft.com/office/powerpoint/2010/main" val="1306950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867399" y="6472052"/>
            <a:ext cx="4488833" cy="249423"/>
          </a:xfrm>
        </p:spPr>
        <p:txBody>
          <a:bodyPr/>
          <a:lstStyle/>
          <a:p>
            <a:r>
              <a:rPr lang="en-GB" dirty="0" smtClean="0">
                <a:solidFill>
                  <a:srgbClr val="67BBC1"/>
                </a:solidFill>
              </a:rPr>
              <a:t>2nd IHC on non-communicable diseases - Geneva 23 September 2020</a:t>
            </a:r>
            <a:endParaRPr lang="fr-FR" dirty="0">
              <a:solidFill>
                <a:srgbClr val="67BBC1"/>
              </a:solidFill>
            </a:endParaRPr>
          </a:p>
        </p:txBody>
      </p:sp>
      <p:sp>
        <p:nvSpPr>
          <p:cNvPr id="3" name="Slide Number Placeholder 2"/>
          <p:cNvSpPr>
            <a:spLocks noGrp="1"/>
          </p:cNvSpPr>
          <p:nvPr>
            <p:ph type="sldNum" sz="quarter" idx="12"/>
          </p:nvPr>
        </p:nvSpPr>
        <p:spPr/>
        <p:txBody>
          <a:bodyPr/>
          <a:lstStyle/>
          <a:p>
            <a:fld id="{94DFE637-C175-B341-BE27-7006CD518ABA}" type="slidenum">
              <a:rPr lang="fr-FR" smtClean="0"/>
              <a:t>15</a:t>
            </a:fld>
            <a:endParaRPr lang="fr-FR"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8240" y="394089"/>
            <a:ext cx="4233960" cy="5962261"/>
          </a:xfrm>
          <a:prstGeom prst="rect">
            <a:avLst/>
          </a:prstGeom>
        </p:spPr>
      </p:pic>
      <p:sp>
        <p:nvSpPr>
          <p:cNvPr id="6" name="TextBox 5"/>
          <p:cNvSpPr txBox="1"/>
          <p:nvPr/>
        </p:nvSpPr>
        <p:spPr>
          <a:xfrm>
            <a:off x="905069" y="743729"/>
            <a:ext cx="2668555" cy="3739485"/>
          </a:xfrm>
          <a:prstGeom prst="rect">
            <a:avLst/>
          </a:prstGeom>
          <a:noFill/>
        </p:spPr>
        <p:txBody>
          <a:bodyPr wrap="square" rtlCol="0">
            <a:spAutoFit/>
          </a:bodyPr>
          <a:lstStyle/>
          <a:p>
            <a:pPr>
              <a:spcBef>
                <a:spcPts val="600"/>
              </a:spcBef>
            </a:pPr>
            <a:r>
              <a:rPr lang="en-GB" sz="2800" dirty="0" smtClean="0"/>
              <a:t>“Life is much better when we don’t give a damn.”</a:t>
            </a:r>
          </a:p>
          <a:p>
            <a:pPr>
              <a:spcBef>
                <a:spcPts val="600"/>
              </a:spcBef>
            </a:pPr>
            <a:r>
              <a:rPr lang="en-GB" dirty="0" smtClean="0">
                <a:latin typeface="+mj-lt"/>
              </a:rPr>
              <a:t>(or other words of the same effect!)</a:t>
            </a:r>
            <a:r>
              <a:rPr lang="en-GB" sz="2800" dirty="0" smtClean="0"/>
              <a:t/>
            </a:r>
            <a:br>
              <a:rPr lang="en-GB" sz="2800" dirty="0" smtClean="0"/>
            </a:br>
            <a:r>
              <a:rPr lang="en-GB" sz="2800" dirty="0" smtClean="0"/>
              <a:t/>
            </a:r>
            <a:br>
              <a:rPr lang="en-GB" sz="2800" dirty="0" smtClean="0"/>
            </a:br>
            <a:r>
              <a:rPr lang="en-GB" sz="2800" b="1" dirty="0" smtClean="0">
                <a:solidFill>
                  <a:srgbClr val="97D1D5"/>
                </a:solidFill>
              </a:rPr>
              <a:t>Indifference is stylish!</a:t>
            </a:r>
            <a:endParaRPr lang="en-GB" sz="2800" b="1" dirty="0">
              <a:solidFill>
                <a:srgbClr val="97D1D5"/>
              </a:solidFill>
            </a:endParaRPr>
          </a:p>
        </p:txBody>
      </p:sp>
    </p:spTree>
    <p:extLst>
      <p:ext uri="{BB962C8B-B14F-4D97-AF65-F5344CB8AC3E}">
        <p14:creationId xmlns:p14="http://schemas.microsoft.com/office/powerpoint/2010/main" val="41193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26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3183" y="365125"/>
            <a:ext cx="10840617" cy="1325563"/>
          </a:xfrm>
        </p:spPr>
        <p:txBody>
          <a:bodyPr/>
          <a:lstStyle/>
          <a:p>
            <a:r>
              <a:rPr lang="en-GB" dirty="0" smtClean="0">
                <a:solidFill>
                  <a:srgbClr val="306F74"/>
                </a:solidFill>
              </a:rPr>
              <a:t>Sloth and Indifference as Vices </a:t>
            </a:r>
            <a:br>
              <a:rPr lang="en-GB" dirty="0" smtClean="0">
                <a:solidFill>
                  <a:srgbClr val="306F74"/>
                </a:solidFill>
              </a:rPr>
            </a:br>
            <a:endParaRPr lang="en-GB" dirty="0">
              <a:solidFill>
                <a:srgbClr val="306F74"/>
              </a:solidFill>
            </a:endParaRPr>
          </a:p>
        </p:txBody>
      </p:sp>
      <p:sp>
        <p:nvSpPr>
          <p:cNvPr id="4" name="Footer Placeholder 3"/>
          <p:cNvSpPr>
            <a:spLocks noGrp="1"/>
          </p:cNvSpPr>
          <p:nvPr>
            <p:ph type="ftr" sz="quarter" idx="11"/>
          </p:nvPr>
        </p:nvSpPr>
        <p:spPr>
          <a:xfrm>
            <a:off x="3892295" y="6356350"/>
            <a:ext cx="5394649" cy="365125"/>
          </a:xfrm>
        </p:spPr>
        <p:txBody>
          <a:bodyPr/>
          <a:lstStyle/>
          <a:p>
            <a:r>
              <a:rPr lang="en-GB" dirty="0" smtClean="0">
                <a:solidFill>
                  <a:schemeClr val="bg1"/>
                </a:solidFill>
              </a:rPr>
              <a:t>2nd IHC on non-communicable diseases - Geneva 23 September 2020</a:t>
            </a:r>
            <a:endParaRPr lang="fr-FR" dirty="0">
              <a:solidFill>
                <a:schemeClr val="bg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16</a:t>
            </a:fld>
            <a:endParaRPr lang="fr-FR" dirty="0"/>
          </a:p>
        </p:txBody>
      </p:sp>
      <p:sp>
        <p:nvSpPr>
          <p:cNvPr id="8" name="Content Placeholder 7"/>
          <p:cNvSpPr>
            <a:spLocks noGrp="1"/>
          </p:cNvSpPr>
          <p:nvPr>
            <p:ph idx="1"/>
          </p:nvPr>
        </p:nvSpPr>
        <p:spPr>
          <a:xfrm>
            <a:off x="838200" y="1825625"/>
            <a:ext cx="10515600" cy="4127306"/>
          </a:xfrm>
        </p:spPr>
        <p:txBody>
          <a:bodyPr>
            <a:normAutofit/>
          </a:bodyPr>
          <a:lstStyle/>
          <a:p>
            <a:pPr marL="0" indent="0">
              <a:buNone/>
            </a:pPr>
            <a:r>
              <a:rPr lang="en-GB" i="1" dirty="0" err="1" smtClean="0">
                <a:solidFill>
                  <a:schemeClr val="bg1"/>
                </a:solidFill>
              </a:rPr>
              <a:t>Reductio</a:t>
            </a:r>
            <a:r>
              <a:rPr lang="en-GB" i="1" dirty="0" smtClean="0">
                <a:solidFill>
                  <a:schemeClr val="bg1"/>
                </a:solidFill>
              </a:rPr>
              <a:t> ad absurdum </a:t>
            </a:r>
            <a:r>
              <a:rPr lang="en-GB" dirty="0" smtClean="0">
                <a:solidFill>
                  <a:schemeClr val="bg1"/>
                </a:solidFill>
              </a:rPr>
              <a:t>of the trend for indifference</a:t>
            </a:r>
            <a:br>
              <a:rPr lang="en-GB" dirty="0" smtClean="0">
                <a:solidFill>
                  <a:schemeClr val="bg1"/>
                </a:solidFill>
              </a:rPr>
            </a:br>
            <a:endParaRPr lang="en-GB" dirty="0">
              <a:solidFill>
                <a:schemeClr val="bg1"/>
              </a:solidFill>
            </a:endParaRPr>
          </a:p>
          <a:p>
            <a:r>
              <a:rPr lang="en-GB" dirty="0">
                <a:solidFill>
                  <a:schemeClr val="bg1"/>
                </a:solidFill>
              </a:rPr>
              <a:t>H</a:t>
            </a:r>
            <a:r>
              <a:rPr lang="en-GB" dirty="0" smtClean="0">
                <a:solidFill>
                  <a:schemeClr val="bg1"/>
                </a:solidFill>
              </a:rPr>
              <a:t>istory </a:t>
            </a:r>
            <a:r>
              <a:rPr lang="en-GB" dirty="0">
                <a:solidFill>
                  <a:schemeClr val="bg1"/>
                </a:solidFill>
              </a:rPr>
              <a:t>of </a:t>
            </a:r>
            <a:r>
              <a:rPr lang="en-GB" dirty="0" smtClean="0">
                <a:solidFill>
                  <a:schemeClr val="bg1"/>
                </a:solidFill>
              </a:rPr>
              <a:t>art </a:t>
            </a:r>
            <a:r>
              <a:rPr lang="en-GB" dirty="0">
                <a:solidFill>
                  <a:schemeClr val="bg1"/>
                </a:solidFill>
              </a:rPr>
              <a:t>around the theme </a:t>
            </a:r>
            <a:r>
              <a:rPr lang="en-GB" dirty="0" smtClean="0">
                <a:solidFill>
                  <a:schemeClr val="bg1"/>
                </a:solidFill>
              </a:rPr>
              <a:t>of indifference as </a:t>
            </a:r>
            <a:r>
              <a:rPr lang="en-GB" dirty="0">
                <a:solidFill>
                  <a:schemeClr val="bg1"/>
                </a:solidFill>
              </a:rPr>
              <a:t>laziness</a:t>
            </a:r>
            <a:r>
              <a:rPr lang="en-GB" dirty="0" smtClean="0">
                <a:solidFill>
                  <a:schemeClr val="bg1"/>
                </a:solidFill>
              </a:rPr>
              <a:t>. </a:t>
            </a:r>
          </a:p>
          <a:p>
            <a:pPr marL="0" indent="0">
              <a:buNone/>
            </a:pPr>
            <a:endParaRPr lang="en-GB" dirty="0" smtClean="0">
              <a:solidFill>
                <a:schemeClr val="bg1"/>
              </a:solidFill>
            </a:endParaRPr>
          </a:p>
          <a:p>
            <a:r>
              <a:rPr lang="en-GB" dirty="0">
                <a:solidFill>
                  <a:schemeClr val="bg1"/>
                </a:solidFill>
              </a:rPr>
              <a:t>P</a:t>
            </a:r>
            <a:r>
              <a:rPr lang="en-GB" dirty="0" smtClean="0">
                <a:solidFill>
                  <a:schemeClr val="bg1"/>
                </a:solidFill>
              </a:rPr>
              <a:t>ossible ethical consequences of choosing indifference in the </a:t>
            </a:r>
            <a:r>
              <a:rPr lang="en-GB" dirty="0">
                <a:solidFill>
                  <a:schemeClr val="bg1"/>
                </a:solidFill>
              </a:rPr>
              <a:t>lying </a:t>
            </a:r>
            <a:r>
              <a:rPr lang="en-GB" dirty="0" smtClean="0">
                <a:solidFill>
                  <a:schemeClr val="bg1"/>
                </a:solidFill>
              </a:rPr>
              <a:t>position.</a:t>
            </a:r>
            <a:br>
              <a:rPr lang="en-GB" dirty="0" smtClean="0">
                <a:solidFill>
                  <a:schemeClr val="bg1"/>
                </a:solidFill>
              </a:rPr>
            </a:br>
            <a:endParaRPr lang="en-GB" dirty="0" smtClean="0">
              <a:solidFill>
                <a:schemeClr val="bg1"/>
              </a:solidFill>
            </a:endParaRPr>
          </a:p>
        </p:txBody>
      </p:sp>
    </p:spTree>
    <p:extLst>
      <p:ext uri="{BB962C8B-B14F-4D97-AF65-F5344CB8AC3E}">
        <p14:creationId xmlns:p14="http://schemas.microsoft.com/office/powerpoint/2010/main" val="1023948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Sloth as an Economic </a:t>
            </a:r>
            <a:r>
              <a:rPr lang="en-GB" dirty="0"/>
              <a:t>R</a:t>
            </a:r>
            <a:r>
              <a:rPr lang="en-GB" dirty="0" smtClean="0"/>
              <a:t>isk</a:t>
            </a:r>
            <a:endParaRPr lang="en-GB"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38231" y="1693521"/>
            <a:ext cx="4304010" cy="4296733"/>
          </a:xfrm>
        </p:spPr>
      </p:pic>
      <p:sp>
        <p:nvSpPr>
          <p:cNvPr id="4" name="Footer Placeholder 3"/>
          <p:cNvSpPr>
            <a:spLocks noGrp="1"/>
          </p:cNvSpPr>
          <p:nvPr>
            <p:ph type="ftr" sz="quarter" idx="11"/>
          </p:nvPr>
        </p:nvSpPr>
        <p:spPr>
          <a:xfrm>
            <a:off x="690465" y="5990254"/>
            <a:ext cx="10328987" cy="867746"/>
          </a:xfrm>
        </p:spPr>
        <p:txBody>
          <a:bodyPr/>
          <a:lstStyle/>
          <a:p>
            <a:r>
              <a:rPr lang="fr-FR" dirty="0">
                <a:solidFill>
                  <a:srgbClr val="3C8C93"/>
                </a:solidFill>
              </a:rPr>
              <a:t>“Parable of the </a:t>
            </a:r>
            <a:r>
              <a:rPr lang="fr-FR" dirty="0" err="1">
                <a:solidFill>
                  <a:srgbClr val="3C8C93"/>
                </a:solidFill>
              </a:rPr>
              <a:t>Demon</a:t>
            </a:r>
            <a:r>
              <a:rPr lang="fr-FR" dirty="0">
                <a:solidFill>
                  <a:srgbClr val="3C8C93"/>
                </a:solidFill>
              </a:rPr>
              <a:t> </a:t>
            </a:r>
            <a:r>
              <a:rPr lang="fr-FR" dirty="0" err="1">
                <a:solidFill>
                  <a:srgbClr val="3C8C93"/>
                </a:solidFill>
              </a:rPr>
              <a:t>Who</a:t>
            </a:r>
            <a:r>
              <a:rPr lang="fr-FR" dirty="0">
                <a:solidFill>
                  <a:srgbClr val="3C8C93"/>
                </a:solidFill>
              </a:rPr>
              <a:t>, </a:t>
            </a:r>
            <a:r>
              <a:rPr lang="fr-FR" dirty="0" err="1">
                <a:solidFill>
                  <a:srgbClr val="3C8C93"/>
                </a:solidFill>
              </a:rPr>
              <a:t>While</a:t>
            </a:r>
            <a:r>
              <a:rPr lang="fr-FR" dirty="0">
                <a:solidFill>
                  <a:srgbClr val="3C8C93"/>
                </a:solidFill>
              </a:rPr>
              <a:t> the </a:t>
            </a:r>
            <a:r>
              <a:rPr lang="fr-FR" dirty="0" err="1">
                <a:solidFill>
                  <a:srgbClr val="3C8C93"/>
                </a:solidFill>
              </a:rPr>
              <a:t>Workers</a:t>
            </a:r>
            <a:r>
              <a:rPr lang="fr-FR" dirty="0">
                <a:solidFill>
                  <a:srgbClr val="3C8C93"/>
                </a:solidFill>
              </a:rPr>
              <a:t> </a:t>
            </a:r>
            <a:r>
              <a:rPr lang="fr-FR" dirty="0" err="1">
                <a:solidFill>
                  <a:srgbClr val="3C8C93"/>
                </a:solidFill>
              </a:rPr>
              <a:t>Slept</a:t>
            </a:r>
            <a:r>
              <a:rPr lang="fr-FR" dirty="0">
                <a:solidFill>
                  <a:srgbClr val="3C8C93"/>
                </a:solidFill>
              </a:rPr>
              <a:t>, </a:t>
            </a:r>
            <a:r>
              <a:rPr lang="fr-FR" dirty="0" err="1">
                <a:solidFill>
                  <a:srgbClr val="3C8C93"/>
                </a:solidFill>
              </a:rPr>
              <a:t>Sowed</a:t>
            </a:r>
            <a:r>
              <a:rPr lang="fr-FR" dirty="0">
                <a:solidFill>
                  <a:srgbClr val="3C8C93"/>
                </a:solidFill>
              </a:rPr>
              <a:t> </a:t>
            </a:r>
            <a:r>
              <a:rPr lang="fr-FR" dirty="0" err="1">
                <a:solidFill>
                  <a:srgbClr val="3C8C93"/>
                </a:solidFill>
              </a:rPr>
              <a:t>Weeds</a:t>
            </a:r>
            <a:r>
              <a:rPr lang="fr-FR" dirty="0">
                <a:solidFill>
                  <a:srgbClr val="3C8C93"/>
                </a:solidFill>
              </a:rPr>
              <a:t> </a:t>
            </a:r>
            <a:r>
              <a:rPr lang="fr-FR" dirty="0" err="1">
                <a:solidFill>
                  <a:srgbClr val="3C8C93"/>
                </a:solidFill>
              </a:rPr>
              <a:t>among</a:t>
            </a:r>
            <a:r>
              <a:rPr lang="fr-FR" dirty="0">
                <a:solidFill>
                  <a:srgbClr val="3C8C93"/>
                </a:solidFill>
              </a:rPr>
              <a:t> the </a:t>
            </a:r>
            <a:r>
              <a:rPr lang="fr-FR" dirty="0" err="1">
                <a:solidFill>
                  <a:srgbClr val="3C8C93"/>
                </a:solidFill>
              </a:rPr>
              <a:t>Wheat</a:t>
            </a:r>
            <a:r>
              <a:rPr lang="fr-FR" dirty="0">
                <a:solidFill>
                  <a:srgbClr val="3C8C93"/>
                </a:solidFill>
              </a:rPr>
              <a:t>” (Matthew 13: 24-30, 36-40</a:t>
            </a:r>
            <a:r>
              <a:rPr lang="fr-FR" dirty="0" smtClean="0">
                <a:solidFill>
                  <a:srgbClr val="3C8C93"/>
                </a:solidFill>
              </a:rPr>
              <a:t>),</a:t>
            </a:r>
            <a:br>
              <a:rPr lang="fr-FR" dirty="0" smtClean="0">
                <a:solidFill>
                  <a:srgbClr val="3C8C93"/>
                </a:solidFill>
              </a:rPr>
            </a:br>
            <a:r>
              <a:rPr lang="fr-FR" dirty="0" smtClean="0">
                <a:solidFill>
                  <a:srgbClr val="3C8C93"/>
                </a:solidFill>
              </a:rPr>
              <a:t> c.1652 by J. </a:t>
            </a:r>
            <a:r>
              <a:rPr lang="fr-FR" dirty="0" err="1">
                <a:solidFill>
                  <a:srgbClr val="3C8C93"/>
                </a:solidFill>
              </a:rPr>
              <a:t>Matham</a:t>
            </a:r>
            <a:r>
              <a:rPr lang="fr-FR" dirty="0">
                <a:solidFill>
                  <a:srgbClr val="3C8C93"/>
                </a:solidFill>
              </a:rPr>
              <a:t>  </a:t>
            </a:r>
            <a:r>
              <a:rPr lang="fr-FR" dirty="0" smtClean="0">
                <a:solidFill>
                  <a:srgbClr val="3C8C93"/>
                </a:solidFill>
              </a:rPr>
              <a:t>and A. Bloemaert, </a:t>
            </a:r>
            <a:r>
              <a:rPr lang="fr-FR" dirty="0" err="1" smtClean="0">
                <a:solidFill>
                  <a:srgbClr val="3C8C93"/>
                </a:solidFill>
              </a:rPr>
              <a:t>publ</a:t>
            </a:r>
            <a:r>
              <a:rPr lang="fr-FR" dirty="0" smtClean="0">
                <a:solidFill>
                  <a:srgbClr val="3C8C93"/>
                </a:solidFill>
              </a:rPr>
              <a:t>. </a:t>
            </a:r>
            <a:r>
              <a:rPr lang="fr-FR" dirty="0">
                <a:solidFill>
                  <a:srgbClr val="3C8C93"/>
                </a:solidFill>
              </a:rPr>
              <a:t>by </a:t>
            </a:r>
            <a:r>
              <a:rPr lang="fr-FR" dirty="0" smtClean="0">
                <a:solidFill>
                  <a:srgbClr val="3C8C93"/>
                </a:solidFill>
              </a:rPr>
              <a:t>N. </a:t>
            </a:r>
            <a:r>
              <a:rPr lang="fr-FR" dirty="0" err="1" smtClean="0">
                <a:solidFill>
                  <a:srgbClr val="3C8C93"/>
                </a:solidFill>
              </a:rPr>
              <a:t>Visscher</a:t>
            </a:r>
            <a:endParaRPr lang="fr-FR" dirty="0">
              <a:solidFill>
                <a:srgbClr val="3C8C93"/>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17</a:t>
            </a:fld>
            <a:endParaRPr lang="fr-FR"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2176" y="1690688"/>
            <a:ext cx="4300372" cy="4296733"/>
          </a:xfrm>
          <a:prstGeom prst="rect">
            <a:avLst/>
          </a:prstGeom>
        </p:spPr>
      </p:pic>
    </p:spTree>
    <p:extLst>
      <p:ext uri="{BB962C8B-B14F-4D97-AF65-F5344CB8AC3E}">
        <p14:creationId xmlns:p14="http://schemas.microsoft.com/office/powerpoint/2010/main" val="2980473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306F74"/>
                </a:solidFill>
              </a:rPr>
              <a:t>Sloth as Mental </a:t>
            </a:r>
            <a:r>
              <a:rPr lang="en-GB" dirty="0">
                <a:solidFill>
                  <a:srgbClr val="306F74"/>
                </a:solidFill>
              </a:rPr>
              <a:t>H</a:t>
            </a:r>
            <a:r>
              <a:rPr lang="en-GB" dirty="0" smtClean="0">
                <a:solidFill>
                  <a:srgbClr val="306F74"/>
                </a:solidFill>
              </a:rPr>
              <a:t>ealth </a:t>
            </a:r>
            <a:r>
              <a:rPr lang="en-GB" dirty="0">
                <a:solidFill>
                  <a:srgbClr val="306F74"/>
                </a:solidFill>
              </a:rPr>
              <a:t>R</a:t>
            </a:r>
            <a:r>
              <a:rPr lang="en-GB" dirty="0" smtClean="0">
                <a:solidFill>
                  <a:srgbClr val="306F74"/>
                </a:solidFill>
              </a:rPr>
              <a:t>isk </a:t>
            </a:r>
            <a:br>
              <a:rPr lang="en-GB" dirty="0" smtClean="0">
                <a:solidFill>
                  <a:srgbClr val="306F74"/>
                </a:solidFill>
              </a:rPr>
            </a:br>
            <a:r>
              <a:rPr lang="en-GB" dirty="0" smtClean="0">
                <a:solidFill>
                  <a:srgbClr val="306F74"/>
                </a:solidFill>
              </a:rPr>
              <a:t>and Intellectual Vice/Educational Risk</a:t>
            </a:r>
            <a:endParaRPr lang="en-GB" dirty="0">
              <a:solidFill>
                <a:srgbClr val="306F74"/>
              </a:solidFill>
            </a:endParaRPr>
          </a:p>
        </p:txBody>
      </p:sp>
      <p:pic>
        <p:nvPicPr>
          <p:cNvPr id="6" name="Content Placeholder 5"/>
          <p:cNvPicPr>
            <a:picLocks noGrp="1" noChangeAspect="1"/>
          </p:cNvPicPr>
          <p:nvPr>
            <p:ph idx="1"/>
          </p:nvPr>
        </p:nvPicPr>
        <p:blipFill>
          <a:blip r:embed="rId2"/>
          <a:stretch>
            <a:fillRect/>
          </a:stretch>
        </p:blipFill>
        <p:spPr>
          <a:xfrm>
            <a:off x="5043893" y="2255526"/>
            <a:ext cx="6309907" cy="3535986"/>
          </a:xfrm>
          <a:prstGeom prst="rect">
            <a:avLst/>
          </a:prstGeom>
        </p:spPr>
      </p:pic>
      <p:sp>
        <p:nvSpPr>
          <p:cNvPr id="4" name="Footer Placeholder 3"/>
          <p:cNvSpPr>
            <a:spLocks noGrp="1"/>
          </p:cNvSpPr>
          <p:nvPr>
            <p:ph type="ftr" sz="quarter" idx="11"/>
          </p:nvPr>
        </p:nvSpPr>
        <p:spPr>
          <a:xfrm>
            <a:off x="5043893" y="6046238"/>
            <a:ext cx="5910245" cy="675238"/>
          </a:xfrm>
        </p:spPr>
        <p:txBody>
          <a:bodyPr/>
          <a:lstStyle/>
          <a:p>
            <a:r>
              <a:rPr lang="en-GB" dirty="0">
                <a:solidFill>
                  <a:srgbClr val="3C8C93"/>
                </a:solidFill>
              </a:rPr>
              <a:t>Pieter Bruegel, The Seven Vices, Publ. by H. Cock. Here Acedia </a:t>
            </a:r>
            <a:r>
              <a:rPr lang="en-GB" dirty="0" smtClean="0">
                <a:solidFill>
                  <a:srgbClr val="3C8C93"/>
                </a:solidFill>
              </a:rPr>
              <a:t/>
            </a:r>
            <a:br>
              <a:rPr lang="en-GB" dirty="0" smtClean="0">
                <a:solidFill>
                  <a:srgbClr val="3C8C93"/>
                </a:solidFill>
              </a:rPr>
            </a:br>
            <a:r>
              <a:rPr lang="en-GB" dirty="0" smtClean="0">
                <a:solidFill>
                  <a:srgbClr val="3C8C93"/>
                </a:solidFill>
              </a:rPr>
              <a:t>or </a:t>
            </a:r>
            <a:r>
              <a:rPr lang="en-GB" dirty="0">
                <a:solidFill>
                  <a:srgbClr val="3C8C93"/>
                </a:solidFill>
              </a:rPr>
              <a:t>depression without joy (</a:t>
            </a:r>
            <a:r>
              <a:rPr lang="en-GB" dirty="0" err="1">
                <a:solidFill>
                  <a:srgbClr val="3C8C93"/>
                </a:solidFill>
              </a:rPr>
              <a:t>Desidia</a:t>
            </a:r>
            <a:r>
              <a:rPr lang="en-GB" dirty="0">
                <a:solidFill>
                  <a:srgbClr val="3C8C93"/>
                </a:solidFill>
              </a:rPr>
              <a:t>)</a:t>
            </a:r>
          </a:p>
          <a:p>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18</a:t>
            </a:fld>
            <a:endParaRPr lang="fr-FR" dirty="0"/>
          </a:p>
        </p:txBody>
      </p:sp>
      <p:sp>
        <p:nvSpPr>
          <p:cNvPr id="8" name="TextBox 7"/>
          <p:cNvSpPr txBox="1"/>
          <p:nvPr/>
        </p:nvSpPr>
        <p:spPr>
          <a:xfrm>
            <a:off x="838200" y="2255526"/>
            <a:ext cx="4004388" cy="3970318"/>
          </a:xfrm>
          <a:prstGeom prst="rect">
            <a:avLst/>
          </a:prstGeom>
          <a:noFill/>
        </p:spPr>
        <p:txBody>
          <a:bodyPr wrap="square" rtlCol="0">
            <a:spAutoFit/>
          </a:bodyPr>
          <a:lstStyle/>
          <a:p>
            <a:r>
              <a:rPr lang="en-GB" dirty="0" smtClean="0">
                <a:solidFill>
                  <a:schemeClr val="bg1"/>
                </a:solidFill>
              </a:rPr>
              <a:t>-With P. Bruegel, indifferent ways of life become clearly associated with pain. </a:t>
            </a:r>
            <a:r>
              <a:rPr lang="en-GB" dirty="0">
                <a:solidFill>
                  <a:schemeClr val="bg1"/>
                </a:solidFill>
              </a:rPr>
              <a:t>S</a:t>
            </a:r>
            <a:r>
              <a:rPr lang="en-GB" dirty="0" smtClean="0">
                <a:solidFill>
                  <a:schemeClr val="bg1"/>
                </a:solidFill>
              </a:rPr>
              <a:t>loth is described as dealing with some specific evil consequences: the person who rests </a:t>
            </a:r>
            <a:r>
              <a:rPr lang="en-GB" dirty="0">
                <a:solidFill>
                  <a:schemeClr val="bg1"/>
                </a:solidFill>
              </a:rPr>
              <a:t>his head on a cushion, held by </a:t>
            </a:r>
            <a:r>
              <a:rPr lang="en-GB" dirty="0" smtClean="0">
                <a:solidFill>
                  <a:schemeClr val="bg1"/>
                </a:solidFill>
              </a:rPr>
              <a:t>monsters, suggest </a:t>
            </a:r>
            <a:r>
              <a:rPr lang="en-GB" dirty="0">
                <a:solidFill>
                  <a:schemeClr val="bg1"/>
                </a:solidFill>
              </a:rPr>
              <a:t>eventually </a:t>
            </a:r>
            <a:r>
              <a:rPr lang="en-GB" dirty="0" smtClean="0">
                <a:solidFill>
                  <a:schemeClr val="bg1"/>
                </a:solidFill>
              </a:rPr>
              <a:t>that </a:t>
            </a:r>
            <a:r>
              <a:rPr lang="en-GB" b="1" dirty="0" smtClean="0">
                <a:solidFill>
                  <a:schemeClr val="bg1"/>
                </a:solidFill>
              </a:rPr>
              <a:t>indifference is associated with mental </a:t>
            </a:r>
            <a:r>
              <a:rPr lang="en-GB" b="1" dirty="0">
                <a:solidFill>
                  <a:schemeClr val="bg1"/>
                </a:solidFill>
              </a:rPr>
              <a:t>health </a:t>
            </a:r>
            <a:r>
              <a:rPr lang="en-GB" b="1" dirty="0" smtClean="0">
                <a:solidFill>
                  <a:schemeClr val="bg1"/>
                </a:solidFill>
              </a:rPr>
              <a:t>risk</a:t>
            </a:r>
            <a:r>
              <a:rPr lang="en-GB" dirty="0" smtClean="0">
                <a:solidFill>
                  <a:schemeClr val="bg1"/>
                </a:solidFill>
              </a:rPr>
              <a:t>.</a:t>
            </a:r>
          </a:p>
          <a:p>
            <a:endParaRPr lang="en-GB" dirty="0" smtClean="0">
              <a:solidFill>
                <a:schemeClr val="bg1"/>
              </a:solidFill>
            </a:endParaRPr>
          </a:p>
          <a:p>
            <a:r>
              <a:rPr lang="en-GB" dirty="0" smtClean="0">
                <a:solidFill>
                  <a:schemeClr val="bg1"/>
                </a:solidFill>
              </a:rPr>
              <a:t>-The </a:t>
            </a:r>
            <a:r>
              <a:rPr lang="en-GB" dirty="0">
                <a:solidFill>
                  <a:schemeClr val="bg1"/>
                </a:solidFill>
              </a:rPr>
              <a:t>main character sits next to a donkey</a:t>
            </a:r>
            <a:r>
              <a:rPr lang="en-GB" dirty="0" smtClean="0">
                <a:solidFill>
                  <a:schemeClr val="bg1"/>
                </a:solidFill>
              </a:rPr>
              <a:t>. Intelligence </a:t>
            </a:r>
            <a:r>
              <a:rPr lang="en-GB" dirty="0">
                <a:solidFill>
                  <a:schemeClr val="bg1"/>
                </a:solidFill>
              </a:rPr>
              <a:t>preferably develops </a:t>
            </a:r>
            <a:r>
              <a:rPr lang="en-GB" dirty="0" smtClean="0">
                <a:solidFill>
                  <a:schemeClr val="bg1"/>
                </a:solidFill>
              </a:rPr>
              <a:t>in a being who either sits, or is in a vertical </a:t>
            </a:r>
            <a:r>
              <a:rPr lang="en-GB" dirty="0">
                <a:solidFill>
                  <a:schemeClr val="bg1"/>
                </a:solidFill>
              </a:rPr>
              <a:t>position</a:t>
            </a:r>
            <a:r>
              <a:rPr lang="en-GB" dirty="0" smtClean="0">
                <a:solidFill>
                  <a:schemeClr val="bg1"/>
                </a:solidFill>
              </a:rPr>
              <a:t>. </a:t>
            </a:r>
            <a:r>
              <a:rPr lang="en-GB" b="1" dirty="0" smtClean="0">
                <a:solidFill>
                  <a:schemeClr val="bg1"/>
                </a:solidFill>
              </a:rPr>
              <a:t>Indifference vs. education and knowledge</a:t>
            </a:r>
            <a:endParaRPr lang="en-GB" b="1" dirty="0">
              <a:solidFill>
                <a:schemeClr val="bg1"/>
              </a:solidFill>
            </a:endParaRPr>
          </a:p>
        </p:txBody>
      </p:sp>
    </p:spTree>
    <p:extLst>
      <p:ext uri="{BB962C8B-B14F-4D97-AF65-F5344CB8AC3E}">
        <p14:creationId xmlns:p14="http://schemas.microsoft.com/office/powerpoint/2010/main" val="697108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C. Relativism: </a:t>
            </a:r>
            <a:r>
              <a:rPr lang="en-GB" dirty="0">
                <a:solidFill>
                  <a:schemeClr val="bg1"/>
                </a:solidFill>
              </a:rPr>
              <a:t>N</a:t>
            </a:r>
            <a:r>
              <a:rPr lang="en-GB" dirty="0" smtClean="0">
                <a:solidFill>
                  <a:schemeClr val="bg1"/>
                </a:solidFill>
              </a:rPr>
              <a:t>either Concerned by Truth, </a:t>
            </a:r>
            <a:br>
              <a:rPr lang="en-GB" dirty="0" smtClean="0">
                <a:solidFill>
                  <a:schemeClr val="bg1"/>
                </a:solidFill>
              </a:rPr>
            </a:br>
            <a:r>
              <a:rPr lang="en-GB" dirty="0" smtClean="0">
                <a:solidFill>
                  <a:schemeClr val="bg1"/>
                </a:solidFill>
              </a:rPr>
              <a:t>by Method nor by Truthfulness?</a:t>
            </a:r>
            <a:endParaRPr lang="en-GB"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a:spcBef>
                <a:spcPts val="1200"/>
              </a:spcBef>
              <a:spcAft>
                <a:spcPts val="1200"/>
              </a:spcAft>
            </a:pPr>
            <a:r>
              <a:rPr lang="en-GB" dirty="0" smtClean="0">
                <a:solidFill>
                  <a:schemeClr val="bg1"/>
                </a:solidFill>
              </a:rPr>
              <a:t>Virtues </a:t>
            </a:r>
            <a:r>
              <a:rPr lang="en-GB" dirty="0">
                <a:solidFill>
                  <a:schemeClr val="bg1"/>
                </a:solidFill>
              </a:rPr>
              <a:t>and vices do not communicate the reflection of our dreams any more than that of our nightmares. </a:t>
            </a:r>
            <a:r>
              <a:rPr lang="en-GB" dirty="0" smtClean="0">
                <a:solidFill>
                  <a:schemeClr val="bg1"/>
                </a:solidFill>
              </a:rPr>
              <a:t>Dreams mirror but are also deformation of </a:t>
            </a:r>
            <a:r>
              <a:rPr lang="en-GB" dirty="0">
                <a:solidFill>
                  <a:schemeClr val="bg1"/>
                </a:solidFill>
              </a:rPr>
              <a:t>the ethics of virtue </a:t>
            </a:r>
            <a:r>
              <a:rPr lang="en-GB" dirty="0" smtClean="0">
                <a:solidFill>
                  <a:schemeClr val="bg1"/>
                </a:solidFill>
              </a:rPr>
              <a:t>and might well deceive us.</a:t>
            </a:r>
          </a:p>
          <a:p>
            <a:pPr>
              <a:spcBef>
                <a:spcPts val="1200"/>
              </a:spcBef>
              <a:spcAft>
                <a:spcPts val="1200"/>
              </a:spcAft>
            </a:pPr>
            <a:r>
              <a:rPr lang="en-GB" dirty="0" smtClean="0">
                <a:solidFill>
                  <a:schemeClr val="bg1"/>
                </a:solidFill>
              </a:rPr>
              <a:t>According </a:t>
            </a:r>
            <a:r>
              <a:rPr lang="en-GB" dirty="0">
                <a:solidFill>
                  <a:schemeClr val="bg1"/>
                </a:solidFill>
              </a:rPr>
              <a:t>to the </a:t>
            </a:r>
            <a:r>
              <a:rPr lang="en-GB" dirty="0" smtClean="0">
                <a:solidFill>
                  <a:schemeClr val="bg1"/>
                </a:solidFill>
              </a:rPr>
              <a:t>Relativist</a:t>
            </a:r>
            <a:r>
              <a:rPr lang="en-GB" dirty="0">
                <a:solidFill>
                  <a:schemeClr val="bg1"/>
                </a:solidFill>
              </a:rPr>
              <a:t>, the beautiful image that we see there </a:t>
            </a:r>
            <a:r>
              <a:rPr lang="en-GB" u="sng" dirty="0">
                <a:solidFill>
                  <a:schemeClr val="bg1"/>
                </a:solidFill>
              </a:rPr>
              <a:t>is only the </a:t>
            </a:r>
            <a:r>
              <a:rPr lang="en-GB" u="sng" dirty="0" smtClean="0">
                <a:solidFill>
                  <a:schemeClr val="bg1"/>
                </a:solidFill>
              </a:rPr>
              <a:t>one we have (power=only reality)</a:t>
            </a:r>
            <a:r>
              <a:rPr lang="en-GB" dirty="0" smtClean="0">
                <a:solidFill>
                  <a:schemeClr val="bg1"/>
                </a:solidFill>
              </a:rPr>
              <a:t>, and it is there because </a:t>
            </a:r>
            <a:r>
              <a:rPr lang="en-GB" dirty="0">
                <a:solidFill>
                  <a:schemeClr val="bg1"/>
                </a:solidFill>
              </a:rPr>
              <a:t>we </a:t>
            </a:r>
            <a:r>
              <a:rPr lang="en-GB" dirty="0" smtClean="0">
                <a:solidFill>
                  <a:schemeClr val="bg1"/>
                </a:solidFill>
              </a:rPr>
              <a:t>project it </a:t>
            </a:r>
            <a:r>
              <a:rPr lang="en-GB" dirty="0">
                <a:solidFill>
                  <a:schemeClr val="bg1"/>
                </a:solidFill>
              </a:rPr>
              <a:t>there, according to </a:t>
            </a:r>
            <a:r>
              <a:rPr lang="en-GB" dirty="0" smtClean="0">
                <a:solidFill>
                  <a:schemeClr val="bg1"/>
                </a:solidFill>
              </a:rPr>
              <a:t>social historical conditions (e.g. with Marx),</a:t>
            </a:r>
            <a:br>
              <a:rPr lang="en-GB" dirty="0" smtClean="0">
                <a:solidFill>
                  <a:schemeClr val="bg1"/>
                </a:solidFill>
              </a:rPr>
            </a:br>
            <a:r>
              <a:rPr lang="en-GB" dirty="0" smtClean="0">
                <a:solidFill>
                  <a:schemeClr val="bg1"/>
                </a:solidFill>
              </a:rPr>
              <a:t>our projections only contribute </a:t>
            </a:r>
            <a:r>
              <a:rPr lang="en-GB" dirty="0">
                <a:solidFill>
                  <a:schemeClr val="bg1"/>
                </a:solidFill>
              </a:rPr>
              <a:t>to shift our attention from </a:t>
            </a:r>
            <a:r>
              <a:rPr lang="en-GB" dirty="0" smtClean="0">
                <a:solidFill>
                  <a:schemeClr val="bg1"/>
                </a:solidFill>
              </a:rPr>
              <a:t>what is essential. </a:t>
            </a:r>
            <a:r>
              <a:rPr lang="en-GB" dirty="0">
                <a:solidFill>
                  <a:schemeClr val="bg1"/>
                </a:solidFill>
              </a:rPr>
              <a:t>T</a:t>
            </a:r>
            <a:r>
              <a:rPr lang="en-GB" dirty="0" smtClean="0">
                <a:solidFill>
                  <a:schemeClr val="bg1"/>
                </a:solidFill>
              </a:rPr>
              <a:t>he crucial question is two fold: </a:t>
            </a:r>
          </a:p>
          <a:p>
            <a:pPr marL="457200" lvl="1" indent="0">
              <a:buNone/>
            </a:pPr>
            <a:r>
              <a:rPr lang="en-GB" sz="2800" dirty="0" smtClean="0">
                <a:solidFill>
                  <a:schemeClr val="bg1"/>
                </a:solidFill>
              </a:rPr>
              <a:t>1) If </a:t>
            </a:r>
            <a:r>
              <a:rPr lang="en-GB" sz="2800" dirty="0">
                <a:solidFill>
                  <a:schemeClr val="bg1"/>
                </a:solidFill>
              </a:rPr>
              <a:t>applied to mental health, what role truth plays in defining our </a:t>
            </a:r>
            <a:r>
              <a:rPr lang="en-GB" sz="2800" dirty="0" smtClean="0">
                <a:solidFill>
                  <a:schemeClr val="bg1"/>
                </a:solidFill>
              </a:rPr>
              <a:t>method?</a:t>
            </a:r>
          </a:p>
          <a:p>
            <a:pPr marL="457200" lvl="1" indent="0">
              <a:buNone/>
            </a:pPr>
            <a:r>
              <a:rPr lang="en-GB" sz="2800" dirty="0" smtClean="0">
                <a:solidFill>
                  <a:schemeClr val="bg1"/>
                </a:solidFill>
              </a:rPr>
              <a:t>2) What </a:t>
            </a:r>
            <a:r>
              <a:rPr lang="en-GB" sz="2800" dirty="0">
                <a:solidFill>
                  <a:schemeClr val="bg1"/>
                </a:solidFill>
              </a:rPr>
              <a:t>are our standards of </a:t>
            </a:r>
            <a:r>
              <a:rPr lang="en-GB" sz="2800" dirty="0" smtClean="0">
                <a:solidFill>
                  <a:schemeClr val="bg1"/>
                </a:solidFill>
              </a:rPr>
              <a:t>truthfulness?</a:t>
            </a:r>
            <a:endParaRPr lang="en-GB" sz="2800" dirty="0">
              <a:solidFill>
                <a:schemeClr val="bg1"/>
              </a:solidFill>
            </a:endParaRPr>
          </a:p>
        </p:txBody>
      </p:sp>
      <p:sp>
        <p:nvSpPr>
          <p:cNvPr id="4" name="Footer Placeholder 3"/>
          <p:cNvSpPr>
            <a:spLocks noGrp="1"/>
          </p:cNvSpPr>
          <p:nvPr>
            <p:ph type="ftr" sz="quarter" idx="11"/>
          </p:nvPr>
        </p:nvSpPr>
        <p:spPr>
          <a:xfrm>
            <a:off x="4038600" y="6356350"/>
            <a:ext cx="4572000" cy="365125"/>
          </a:xfrm>
        </p:spPr>
        <p:txBody>
          <a:bodyPr/>
          <a:lstStyle/>
          <a:p>
            <a:r>
              <a:rPr lang="en-GB" dirty="0" smtClean="0">
                <a:solidFill>
                  <a:schemeClr val="bg1"/>
                </a:solidFill>
              </a:rPr>
              <a:t>2nd IHC on non-communicable diseases - Geneva 23 September 2020</a:t>
            </a:r>
            <a:endParaRPr lang="fr-FR" dirty="0">
              <a:solidFill>
                <a:schemeClr val="bg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19</a:t>
            </a:fld>
            <a:endParaRPr lang="fr-FR" dirty="0"/>
          </a:p>
        </p:txBody>
      </p:sp>
    </p:spTree>
    <p:extLst>
      <p:ext uri="{BB962C8B-B14F-4D97-AF65-F5344CB8AC3E}">
        <p14:creationId xmlns:p14="http://schemas.microsoft.com/office/powerpoint/2010/main" val="3391321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Schizophrenia: Epidemiology</a:t>
            </a:r>
            <a:endParaRPr lang="en-GB" dirty="0"/>
          </a:p>
        </p:txBody>
      </p:sp>
      <p:sp>
        <p:nvSpPr>
          <p:cNvPr id="3" name="Content Placeholder 2"/>
          <p:cNvSpPr>
            <a:spLocks noGrp="1"/>
          </p:cNvSpPr>
          <p:nvPr>
            <p:ph idx="1"/>
          </p:nvPr>
        </p:nvSpPr>
        <p:spPr/>
        <p:txBody>
          <a:bodyPr/>
          <a:lstStyle/>
          <a:p>
            <a:pPr marL="0" indent="0">
              <a:buNone/>
            </a:pPr>
            <a:r>
              <a:rPr lang="en-GB" dirty="0"/>
              <a:t>What do you think of when you hear the word </a:t>
            </a:r>
            <a:r>
              <a:rPr lang="en-GB" dirty="0" smtClean="0"/>
              <a:t>“schizophrenia”?</a:t>
            </a:r>
          </a:p>
          <a:p>
            <a:pPr marL="0" indent="0">
              <a:buNone/>
            </a:pPr>
            <a:endParaRPr lang="en-GB" dirty="0" smtClean="0"/>
          </a:p>
          <a:p>
            <a:pPr marL="0" indent="0">
              <a:buNone/>
            </a:pPr>
            <a:r>
              <a:rPr lang="en-GB" dirty="0" smtClean="0"/>
              <a:t>Facts:</a:t>
            </a:r>
            <a:endParaRPr lang="en-GB" dirty="0"/>
          </a:p>
          <a:p>
            <a:pPr marL="0" indent="0">
              <a:buNone/>
            </a:pPr>
            <a:r>
              <a:rPr lang="en-GB" dirty="0"/>
              <a:t>Schizophrenia, </a:t>
            </a:r>
            <a:r>
              <a:rPr lang="en-GB" dirty="0" smtClean="0"/>
              <a:t>depression and </a:t>
            </a:r>
            <a:r>
              <a:rPr lang="en-GB" dirty="0"/>
              <a:t>other mental, neurological and substance-use (MNS) disorders constitute </a:t>
            </a:r>
            <a:r>
              <a:rPr lang="en-GB" b="1" u="sng" dirty="0"/>
              <a:t>13% of the global burden of </a:t>
            </a:r>
            <a:r>
              <a:rPr lang="en-GB" b="1" u="sng" dirty="0" smtClean="0"/>
              <a:t>disease, </a:t>
            </a:r>
            <a:r>
              <a:rPr lang="en-GB" b="1" u="sng" dirty="0"/>
              <a:t>surpassing both cardiovascular disease and </a:t>
            </a:r>
            <a:r>
              <a:rPr lang="en-GB" b="1" u="sng" dirty="0" smtClean="0"/>
              <a:t>cancer</a:t>
            </a:r>
            <a:r>
              <a:rPr lang="en-GB" b="1" u="sng" dirty="0"/>
              <a:t>. </a:t>
            </a:r>
            <a:r>
              <a:rPr lang="en-GB" b="1" u="sng" dirty="0" smtClean="0"/>
              <a:t/>
            </a:r>
            <a:br>
              <a:rPr lang="en-GB" b="1" u="sng" dirty="0" smtClean="0"/>
            </a:br>
            <a:r>
              <a:rPr lang="en-GB" dirty="0" smtClean="0"/>
              <a:t>(Cf. Collins</a:t>
            </a:r>
            <a:r>
              <a:rPr lang="en-GB" dirty="0"/>
              <a:t>, P</a:t>
            </a:r>
            <a:r>
              <a:rPr lang="en-GB" dirty="0" smtClean="0"/>
              <a:t>. et </a:t>
            </a:r>
            <a:r>
              <a:rPr lang="en-GB" dirty="0"/>
              <a:t>al. Grand challenges in global mental health. </a:t>
            </a:r>
            <a:r>
              <a:rPr lang="en-GB" i="1" dirty="0"/>
              <a:t>Nature</a:t>
            </a:r>
            <a:r>
              <a:rPr lang="en-GB" dirty="0"/>
              <a:t> 475, </a:t>
            </a:r>
            <a:r>
              <a:rPr lang="en-GB" dirty="0" smtClean="0"/>
              <a:t>27–30, 2011). </a:t>
            </a:r>
          </a:p>
          <a:p>
            <a:pPr marL="0" indent="0">
              <a:buNone/>
            </a:pPr>
            <a:r>
              <a:rPr lang="en-GB" dirty="0" smtClean="0"/>
              <a:t>Schizophrenia represents over 20M cases globally.</a:t>
            </a:r>
            <a:endParaRPr lang="en-GB" dirty="0"/>
          </a:p>
        </p:txBody>
      </p:sp>
      <p:sp>
        <p:nvSpPr>
          <p:cNvPr id="4" name="Footer Placeholder 3"/>
          <p:cNvSpPr>
            <a:spLocks noGrp="1"/>
          </p:cNvSpPr>
          <p:nvPr>
            <p:ph type="ftr" sz="quarter" idx="11"/>
          </p:nvPr>
        </p:nvSpPr>
        <p:spPr>
          <a:xfrm>
            <a:off x="4038599" y="6356350"/>
            <a:ext cx="4682163" cy="365125"/>
          </a:xfrm>
        </p:spPr>
        <p:txBody>
          <a:bodyPr/>
          <a:lstStyle/>
          <a:p>
            <a:r>
              <a:rPr lang="en-GB" dirty="0" smtClean="0"/>
              <a:t>2nd IHC on non-communicable diseases - Geneva 23 September 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2</a:t>
            </a:fld>
            <a:endParaRPr lang="fr-FR"/>
          </a:p>
        </p:txBody>
      </p:sp>
    </p:spTree>
    <p:extLst>
      <p:ext uri="{BB962C8B-B14F-4D97-AF65-F5344CB8AC3E}">
        <p14:creationId xmlns:p14="http://schemas.microsoft.com/office/powerpoint/2010/main" val="2186389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95000"/>
            <a:alpha val="46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3C8C93"/>
                </a:solidFill>
              </a:rPr>
              <a:t>D. Sloth and Indifference as </a:t>
            </a:r>
            <a:r>
              <a:rPr lang="en-GB" b="1" dirty="0" smtClean="0">
                <a:solidFill>
                  <a:srgbClr val="3C8C93"/>
                </a:solidFill>
              </a:rPr>
              <a:t>Deeper into Theoretical Ethics Related Vices</a:t>
            </a:r>
            <a:endParaRPr lang="en-GB" b="1" dirty="0">
              <a:solidFill>
                <a:srgbClr val="3C8C93"/>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86581716"/>
              </p:ext>
            </p:extLst>
          </p:nvPr>
        </p:nvGraphicFramePr>
        <p:xfrm>
          <a:off x="3778898" y="2127378"/>
          <a:ext cx="8173617" cy="4058817"/>
        </p:xfrm>
        <a:graphic>
          <a:graphicData uri="http://schemas.openxmlformats.org/drawingml/2006/table">
            <a:tbl>
              <a:tblPr firstRow="1" firstCol="1" bandRow="1">
                <a:tableStyleId>{E8034E78-7F5D-4C2E-B375-FC64B27BC917}</a:tableStyleId>
              </a:tblPr>
              <a:tblGrid>
                <a:gridCol w="2099388">
                  <a:extLst>
                    <a:ext uri="{9D8B030D-6E8A-4147-A177-3AD203B41FA5}">
                      <a16:colId xmlns:a16="http://schemas.microsoft.com/office/drawing/2014/main" val="3377598209"/>
                    </a:ext>
                  </a:extLst>
                </a:gridCol>
                <a:gridCol w="3928187">
                  <a:extLst>
                    <a:ext uri="{9D8B030D-6E8A-4147-A177-3AD203B41FA5}">
                      <a16:colId xmlns:a16="http://schemas.microsoft.com/office/drawing/2014/main" val="4174850481"/>
                    </a:ext>
                  </a:extLst>
                </a:gridCol>
                <a:gridCol w="2146042">
                  <a:extLst>
                    <a:ext uri="{9D8B030D-6E8A-4147-A177-3AD203B41FA5}">
                      <a16:colId xmlns:a16="http://schemas.microsoft.com/office/drawing/2014/main" val="1354811075"/>
                    </a:ext>
                  </a:extLst>
                </a:gridCol>
              </a:tblGrid>
              <a:tr h="579831">
                <a:tc>
                  <a:txBody>
                    <a:bodyPr/>
                    <a:lstStyle/>
                    <a:p>
                      <a:pPr algn="just">
                        <a:lnSpc>
                          <a:spcPts val="1550"/>
                        </a:lnSpc>
                        <a:spcAft>
                          <a:spcPts val="0"/>
                        </a:spcAft>
                      </a:pPr>
                      <a:r>
                        <a:rPr lang="en-GB" sz="2200" dirty="0">
                          <a:effectLst/>
                        </a:rPr>
                        <a:t>Vices by default</a:t>
                      </a:r>
                      <a:endParaRPr lang="en-GB" sz="2200" dirty="0">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marL="0" marR="0" lvl="0" indent="0" algn="just" defTabSz="914400" rtl="0" eaLnBrk="1" fontAlgn="auto" latinLnBrk="0" hangingPunct="1">
                        <a:lnSpc>
                          <a:spcPts val="1550"/>
                        </a:lnSpc>
                        <a:spcBef>
                          <a:spcPts val="0"/>
                        </a:spcBef>
                        <a:spcAft>
                          <a:spcPts val="0"/>
                        </a:spcAft>
                        <a:buClrTx/>
                        <a:buSzTx/>
                        <a:buFontTx/>
                        <a:buNone/>
                        <a:tabLst/>
                        <a:defRPr/>
                      </a:pPr>
                      <a:r>
                        <a:rPr lang="en-GB" sz="2200" dirty="0" smtClean="0">
                          <a:effectLst/>
                        </a:rPr>
                        <a:t>Virtues</a:t>
                      </a:r>
                      <a:endParaRPr lang="en-GB" sz="2200" dirty="0">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a:effectLst/>
                        </a:rPr>
                        <a:t>Vices by excess</a:t>
                      </a:r>
                      <a:endParaRPr lang="en-GB" sz="2200" dirty="0">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91042810"/>
                  </a:ext>
                </a:extLst>
              </a:tr>
              <a:tr h="579831">
                <a:tc>
                  <a:txBody>
                    <a:bodyPr/>
                    <a:lstStyle/>
                    <a:p>
                      <a:pPr algn="just">
                        <a:lnSpc>
                          <a:spcPts val="1550"/>
                        </a:lnSpc>
                        <a:spcAft>
                          <a:spcPts val="0"/>
                        </a:spcAft>
                      </a:pPr>
                      <a:r>
                        <a:rPr lang="en-GB" sz="2200" u="sng" dirty="0" smtClean="0">
                          <a:solidFill>
                            <a:schemeClr val="bg1"/>
                          </a:solidFill>
                          <a:effectLst/>
                        </a:rPr>
                        <a:t>Indifference</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u="sng" dirty="0">
                          <a:solidFill>
                            <a:schemeClr val="bg1"/>
                          </a:solidFill>
                          <a:effectLst/>
                        </a:rPr>
                        <a:t>Impartiality</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Partiality</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940590268"/>
                  </a:ext>
                </a:extLst>
              </a:tr>
              <a:tr h="579831">
                <a:tc>
                  <a:txBody>
                    <a:bodyPr/>
                    <a:lstStyle/>
                    <a:p>
                      <a:pPr algn="just">
                        <a:lnSpc>
                          <a:spcPts val="1550"/>
                        </a:lnSpc>
                        <a:spcAft>
                          <a:spcPts val="0"/>
                        </a:spcAft>
                      </a:pPr>
                      <a:r>
                        <a:rPr lang="en-GB" sz="2200" b="0" dirty="0" smtClean="0">
                          <a:solidFill>
                            <a:schemeClr val="bg1"/>
                          </a:solidFill>
                          <a:effectLst/>
                        </a:rPr>
                        <a:t>Narrowness</a:t>
                      </a:r>
                      <a:endParaRPr lang="en-GB" sz="2200" b="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u="sng" dirty="0">
                          <a:solidFill>
                            <a:schemeClr val="bg1"/>
                          </a:solidFill>
                          <a:effectLst/>
                        </a:rPr>
                        <a:t>Sobriety</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Debauchery</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995466013"/>
                  </a:ext>
                </a:extLst>
              </a:tr>
              <a:tr h="579831">
                <a:tc>
                  <a:txBody>
                    <a:bodyPr/>
                    <a:lstStyle/>
                    <a:p>
                      <a:pPr algn="just">
                        <a:lnSpc>
                          <a:spcPts val="1550"/>
                        </a:lnSpc>
                        <a:spcAft>
                          <a:spcPts val="0"/>
                        </a:spcAft>
                      </a:pPr>
                      <a:r>
                        <a:rPr lang="en-GB" sz="2200" b="0" dirty="0">
                          <a:solidFill>
                            <a:schemeClr val="bg1"/>
                          </a:solidFill>
                          <a:effectLst/>
                        </a:rPr>
                        <a:t>Contempt of self</a:t>
                      </a:r>
                      <a:endParaRPr lang="en-GB" sz="2200" b="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u="sng" dirty="0">
                          <a:solidFill>
                            <a:schemeClr val="bg1"/>
                          </a:solidFill>
                          <a:effectLst/>
                        </a:rPr>
                        <a:t>Humility</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Pride</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667983461"/>
                  </a:ext>
                </a:extLst>
              </a:tr>
              <a:tr h="579831">
                <a:tc>
                  <a:txBody>
                    <a:bodyPr/>
                    <a:lstStyle/>
                    <a:p>
                      <a:pPr algn="just">
                        <a:lnSpc>
                          <a:spcPts val="1550"/>
                        </a:lnSpc>
                        <a:spcAft>
                          <a:spcPts val="0"/>
                        </a:spcAft>
                      </a:pPr>
                      <a:r>
                        <a:rPr lang="en-GB" sz="2200" b="0" dirty="0">
                          <a:solidFill>
                            <a:schemeClr val="bg1"/>
                          </a:solidFill>
                          <a:effectLst/>
                        </a:rPr>
                        <a:t>Cowardice</a:t>
                      </a:r>
                      <a:endParaRPr lang="en-GB" sz="2200" b="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a:solidFill>
                            <a:schemeClr val="bg1"/>
                          </a:solidFill>
                          <a:effectLst/>
                        </a:rPr>
                        <a:t>Courage</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Temerity</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208257339"/>
                  </a:ext>
                </a:extLst>
              </a:tr>
              <a:tr h="579831">
                <a:tc>
                  <a:txBody>
                    <a:bodyPr/>
                    <a:lstStyle/>
                    <a:p>
                      <a:pPr algn="just">
                        <a:lnSpc>
                          <a:spcPts val="1550"/>
                        </a:lnSpc>
                        <a:spcAft>
                          <a:spcPts val="0"/>
                        </a:spcAft>
                      </a:pPr>
                      <a:r>
                        <a:rPr lang="en-GB" sz="2200" b="0" dirty="0">
                          <a:solidFill>
                            <a:schemeClr val="bg1"/>
                          </a:solidFill>
                          <a:effectLst/>
                        </a:rPr>
                        <a:t>Dispersion</a:t>
                      </a:r>
                      <a:endParaRPr lang="en-GB" sz="2200" b="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u="sng" dirty="0">
                          <a:solidFill>
                            <a:schemeClr val="bg1"/>
                          </a:solidFill>
                          <a:effectLst/>
                        </a:rPr>
                        <a:t>Relevance</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Obsession</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245450037"/>
                  </a:ext>
                </a:extLst>
              </a:tr>
              <a:tr h="579831">
                <a:tc>
                  <a:txBody>
                    <a:bodyPr/>
                    <a:lstStyle/>
                    <a:p>
                      <a:pPr algn="just">
                        <a:lnSpc>
                          <a:spcPts val="1550"/>
                        </a:lnSpc>
                        <a:spcAft>
                          <a:spcPts val="0"/>
                        </a:spcAft>
                      </a:pPr>
                      <a:r>
                        <a:rPr lang="en-GB" sz="2200" b="0" dirty="0">
                          <a:solidFill>
                            <a:schemeClr val="bg1"/>
                          </a:solidFill>
                          <a:effectLst/>
                        </a:rPr>
                        <a:t>Laxity</a:t>
                      </a:r>
                      <a:endParaRPr lang="en-GB" sz="2200" b="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u="sng" dirty="0">
                          <a:solidFill>
                            <a:schemeClr val="bg1"/>
                          </a:solidFill>
                          <a:effectLst/>
                        </a:rPr>
                        <a:t>Reflexive equilibrium</a:t>
                      </a:r>
                      <a:endParaRPr lang="en-GB" sz="2200" u="sng"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just">
                        <a:lnSpc>
                          <a:spcPts val="1550"/>
                        </a:lnSpc>
                        <a:spcAft>
                          <a:spcPts val="0"/>
                        </a:spcAft>
                      </a:pPr>
                      <a:r>
                        <a:rPr lang="en-GB" sz="2200" dirty="0" smtClean="0">
                          <a:solidFill>
                            <a:schemeClr val="bg1"/>
                          </a:solidFill>
                          <a:effectLst/>
                        </a:rPr>
                        <a:t>Rigidity</a:t>
                      </a:r>
                      <a:endParaRPr lang="en-GB" sz="2200" dirty="0">
                        <a:solidFill>
                          <a:schemeClr val="bg1"/>
                        </a:solidFill>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508669273"/>
                  </a:ext>
                </a:extLst>
              </a:tr>
            </a:tbl>
          </a:graphicData>
        </a:graphic>
      </p:graphicFrame>
      <p:sp>
        <p:nvSpPr>
          <p:cNvPr id="4" name="Footer Placeholder 3"/>
          <p:cNvSpPr>
            <a:spLocks noGrp="1"/>
          </p:cNvSpPr>
          <p:nvPr>
            <p:ph type="ftr" sz="quarter" idx="11"/>
          </p:nvPr>
        </p:nvSpPr>
        <p:spPr>
          <a:xfrm>
            <a:off x="4038600" y="6356350"/>
            <a:ext cx="4572000" cy="365125"/>
          </a:xfrm>
        </p:spPr>
        <p:txBody>
          <a:bodyPr/>
          <a:lstStyle/>
          <a:p>
            <a:r>
              <a:rPr lang="en-GB" dirty="0" smtClean="0">
                <a:solidFill>
                  <a:srgbClr val="306F74"/>
                </a:solidFill>
              </a:rPr>
              <a:t>2nd IHC on non-communicable diseases - Geneva 23 September 2020</a:t>
            </a:r>
            <a:endParaRPr lang="fr-FR" dirty="0">
              <a:solidFill>
                <a:srgbClr val="306F74"/>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20</a:t>
            </a:fld>
            <a:endParaRPr lang="fr-FR"/>
          </a:p>
        </p:txBody>
      </p:sp>
      <p:sp>
        <p:nvSpPr>
          <p:cNvPr id="7" name="TextBox 6"/>
          <p:cNvSpPr txBox="1"/>
          <p:nvPr/>
        </p:nvSpPr>
        <p:spPr>
          <a:xfrm>
            <a:off x="838201" y="2006083"/>
            <a:ext cx="2520820" cy="4401205"/>
          </a:xfrm>
          <a:prstGeom prst="rect">
            <a:avLst/>
          </a:prstGeom>
          <a:noFill/>
        </p:spPr>
        <p:txBody>
          <a:bodyPr wrap="square" rtlCol="0">
            <a:spAutoFit/>
          </a:bodyPr>
          <a:lstStyle/>
          <a:p>
            <a:r>
              <a:rPr lang="en-GB" dirty="0" smtClean="0">
                <a:solidFill>
                  <a:schemeClr val="bg1"/>
                </a:solidFill>
              </a:rPr>
              <a:t>Aristotelian </a:t>
            </a:r>
            <a:r>
              <a:rPr lang="en-GB" dirty="0">
                <a:solidFill>
                  <a:schemeClr val="bg1"/>
                </a:solidFill>
              </a:rPr>
              <a:t>taxonomy of virtues and </a:t>
            </a:r>
            <a:r>
              <a:rPr lang="en-GB" dirty="0" smtClean="0">
                <a:solidFill>
                  <a:schemeClr val="bg1"/>
                </a:solidFill>
              </a:rPr>
              <a:t>vices</a:t>
            </a:r>
            <a:br>
              <a:rPr lang="en-GB" dirty="0" smtClean="0">
                <a:solidFill>
                  <a:schemeClr val="bg1"/>
                </a:solidFill>
              </a:rPr>
            </a:br>
            <a:endParaRPr lang="en-GB" dirty="0" smtClean="0">
              <a:solidFill>
                <a:schemeClr val="bg1"/>
              </a:solidFill>
            </a:endParaRPr>
          </a:p>
          <a:p>
            <a:r>
              <a:rPr lang="en-GB" dirty="0" smtClean="0">
                <a:solidFill>
                  <a:schemeClr val="bg1"/>
                </a:solidFill>
              </a:rPr>
              <a:t>-Indifference </a:t>
            </a:r>
            <a:r>
              <a:rPr lang="en-GB" dirty="0">
                <a:solidFill>
                  <a:schemeClr val="bg1"/>
                </a:solidFill>
              </a:rPr>
              <a:t>as vice by default of the virtue of impartiality, typically an intellectual quality of the </a:t>
            </a:r>
            <a:r>
              <a:rPr lang="en-GB" dirty="0" smtClean="0">
                <a:solidFill>
                  <a:schemeClr val="bg1"/>
                </a:solidFill>
              </a:rPr>
              <a:t>mind</a:t>
            </a:r>
            <a:r>
              <a:rPr lang="en-GB" dirty="0">
                <a:solidFill>
                  <a:schemeClr val="bg1"/>
                </a:solidFill>
              </a:rPr>
              <a:t>.</a:t>
            </a:r>
            <a:endParaRPr lang="en-GB" dirty="0" smtClean="0">
              <a:solidFill>
                <a:schemeClr val="bg1"/>
              </a:solidFill>
            </a:endParaRPr>
          </a:p>
          <a:p>
            <a:r>
              <a:rPr lang="en-GB" dirty="0" smtClean="0">
                <a:solidFill>
                  <a:schemeClr val="bg1"/>
                </a:solidFill>
              </a:rPr>
              <a:t>-It is correlative </a:t>
            </a:r>
            <a:r>
              <a:rPr lang="en-GB" dirty="0">
                <a:solidFill>
                  <a:schemeClr val="bg1"/>
                </a:solidFill>
              </a:rPr>
              <a:t>to the vice by excess of partiality, virtue being the middle position between two excesses </a:t>
            </a:r>
            <a:r>
              <a:rPr lang="en-GB" dirty="0" smtClean="0">
                <a:solidFill>
                  <a:schemeClr val="bg1"/>
                </a:solidFill>
              </a:rPr>
              <a:t/>
            </a:r>
            <a:br>
              <a:rPr lang="en-GB" dirty="0" smtClean="0">
                <a:solidFill>
                  <a:schemeClr val="bg1"/>
                </a:solidFill>
              </a:rPr>
            </a:br>
            <a:r>
              <a:rPr lang="en-GB" dirty="0" smtClean="0">
                <a:solidFill>
                  <a:schemeClr val="bg1"/>
                </a:solidFill>
              </a:rPr>
              <a:t/>
            </a:r>
            <a:br>
              <a:rPr lang="en-GB" dirty="0" smtClean="0">
                <a:solidFill>
                  <a:schemeClr val="bg1"/>
                </a:solidFill>
              </a:rPr>
            </a:br>
            <a:r>
              <a:rPr lang="en-GB" sz="1400" dirty="0" smtClean="0">
                <a:solidFill>
                  <a:schemeClr val="bg1"/>
                </a:solidFill>
              </a:rPr>
              <a:t>(Cf. Engel</a:t>
            </a:r>
            <a:r>
              <a:rPr lang="en-GB" sz="1400" dirty="0">
                <a:solidFill>
                  <a:schemeClr val="bg1"/>
                </a:solidFill>
              </a:rPr>
              <a:t>, </a:t>
            </a:r>
            <a:r>
              <a:rPr lang="en-GB" sz="1400" dirty="0" smtClean="0">
                <a:solidFill>
                  <a:schemeClr val="bg1"/>
                </a:solidFill>
              </a:rPr>
              <a:t>P. </a:t>
            </a:r>
            <a:r>
              <a:rPr lang="en-GB" sz="1400" i="1" dirty="0" smtClean="0">
                <a:solidFill>
                  <a:schemeClr val="bg1"/>
                </a:solidFill>
              </a:rPr>
              <a:t>Les vices </a:t>
            </a:r>
            <a:r>
              <a:rPr lang="en-GB" sz="1400" i="1" dirty="0" err="1" smtClean="0">
                <a:solidFill>
                  <a:schemeClr val="bg1"/>
                </a:solidFill>
              </a:rPr>
              <a:t>intellectu-els</a:t>
            </a:r>
            <a:r>
              <a:rPr lang="en-GB" sz="1400" dirty="0" smtClean="0">
                <a:solidFill>
                  <a:schemeClr val="bg1"/>
                </a:solidFill>
              </a:rPr>
              <a:t>, p.299</a:t>
            </a:r>
            <a:r>
              <a:rPr lang="en-GB" sz="1400" dirty="0">
                <a:solidFill>
                  <a:schemeClr val="bg1"/>
                </a:solidFill>
              </a:rPr>
              <a:t>). </a:t>
            </a:r>
          </a:p>
        </p:txBody>
      </p:sp>
    </p:spTree>
    <p:extLst>
      <p:ext uri="{BB962C8B-B14F-4D97-AF65-F5344CB8AC3E}">
        <p14:creationId xmlns:p14="http://schemas.microsoft.com/office/powerpoint/2010/main" val="17342643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 </a:t>
            </a:r>
            <a:r>
              <a:rPr lang="en-GB" dirty="0" smtClean="0">
                <a:solidFill>
                  <a:srgbClr val="009999"/>
                </a:solidFill>
              </a:rPr>
              <a:t>Sloth and Indifference as Intellectual Vices</a:t>
            </a:r>
            <a:endParaRPr lang="en-GB" dirty="0">
              <a:solidFill>
                <a:srgbClr val="009999"/>
              </a:solidFill>
            </a:endParaRPr>
          </a:p>
        </p:txBody>
      </p:sp>
      <p:sp>
        <p:nvSpPr>
          <p:cNvPr id="3" name="Content Placeholder 2"/>
          <p:cNvSpPr>
            <a:spLocks noGrp="1"/>
          </p:cNvSpPr>
          <p:nvPr>
            <p:ph idx="1"/>
          </p:nvPr>
        </p:nvSpPr>
        <p:spPr/>
        <p:txBody>
          <a:bodyPr>
            <a:normAutofit fontScale="77500" lnSpcReduction="20000"/>
          </a:bodyPr>
          <a:lstStyle/>
          <a:p>
            <a:r>
              <a:rPr lang="en-GB" dirty="0" smtClean="0">
                <a:solidFill>
                  <a:schemeClr val="bg1"/>
                </a:solidFill>
              </a:rPr>
              <a:t>The initial motivation for an inquiry is </a:t>
            </a:r>
            <a:r>
              <a:rPr lang="en-GB" dirty="0">
                <a:solidFill>
                  <a:schemeClr val="bg1"/>
                </a:solidFill>
              </a:rPr>
              <a:t>the </a:t>
            </a:r>
            <a:r>
              <a:rPr lang="en-GB" b="1" u="sng" dirty="0" smtClean="0">
                <a:solidFill>
                  <a:schemeClr val="bg1"/>
                </a:solidFill>
              </a:rPr>
              <a:t>astonishment</a:t>
            </a:r>
            <a:r>
              <a:rPr lang="en-GB" dirty="0" smtClean="0">
                <a:solidFill>
                  <a:schemeClr val="bg1"/>
                </a:solidFill>
              </a:rPr>
              <a:t> (ethical or cognitive)</a:t>
            </a:r>
          </a:p>
          <a:p>
            <a:r>
              <a:rPr lang="en-GB" dirty="0" smtClean="0">
                <a:solidFill>
                  <a:schemeClr val="bg1"/>
                </a:solidFill>
              </a:rPr>
              <a:t>In the ethical application </a:t>
            </a:r>
            <a:r>
              <a:rPr lang="en-GB" dirty="0">
                <a:solidFill>
                  <a:schemeClr val="bg1"/>
                </a:solidFill>
              </a:rPr>
              <a:t>of the </a:t>
            </a:r>
            <a:r>
              <a:rPr lang="en-GB" dirty="0" smtClean="0">
                <a:solidFill>
                  <a:schemeClr val="bg1"/>
                </a:solidFill>
              </a:rPr>
              <a:t>motivation: to be </a:t>
            </a:r>
            <a:r>
              <a:rPr lang="en-GB" b="1" u="sng" dirty="0" smtClean="0">
                <a:solidFill>
                  <a:schemeClr val="bg1"/>
                </a:solidFill>
              </a:rPr>
              <a:t>scrupulous</a:t>
            </a:r>
            <a:r>
              <a:rPr lang="en-GB" u="sng" dirty="0" smtClean="0">
                <a:solidFill>
                  <a:schemeClr val="bg1"/>
                </a:solidFill>
              </a:rPr>
              <a:t> </a:t>
            </a:r>
            <a:r>
              <a:rPr lang="en-GB" dirty="0" smtClean="0">
                <a:solidFill>
                  <a:schemeClr val="bg1"/>
                </a:solidFill>
              </a:rPr>
              <a:t>is a necessary condition for applying the initial ethical motivation to any empirical enquiry area or to any professional sector</a:t>
            </a:r>
          </a:p>
          <a:p>
            <a:r>
              <a:rPr lang="en-GB" b="1" u="sng" dirty="0" smtClean="0">
                <a:solidFill>
                  <a:schemeClr val="bg1"/>
                </a:solidFill>
              </a:rPr>
              <a:t>Impartial openness </a:t>
            </a:r>
            <a:r>
              <a:rPr lang="en-GB" dirty="0" smtClean="0">
                <a:solidFill>
                  <a:schemeClr val="bg1"/>
                </a:solidFill>
              </a:rPr>
              <a:t>is necessary for the assessment of results </a:t>
            </a:r>
            <a:r>
              <a:rPr lang="en-GB" dirty="0">
                <a:solidFill>
                  <a:schemeClr val="bg1"/>
                </a:solidFill>
              </a:rPr>
              <a:t>of a process of enquiry which has as initial motivation the astonishment, and as application of the motivation scruple. </a:t>
            </a:r>
            <a:endParaRPr lang="en-GB" dirty="0" smtClean="0">
              <a:solidFill>
                <a:schemeClr val="bg1"/>
              </a:solidFill>
            </a:endParaRPr>
          </a:p>
          <a:p>
            <a:pPr marL="0" indent="0">
              <a:buNone/>
            </a:pPr>
            <a:r>
              <a:rPr lang="en-GB" dirty="0" smtClean="0">
                <a:solidFill>
                  <a:schemeClr val="bg1"/>
                </a:solidFill>
              </a:rPr>
              <a:t>                                                                 ***</a:t>
            </a:r>
            <a:endParaRPr lang="en-GB" dirty="0">
              <a:solidFill>
                <a:schemeClr val="bg1"/>
              </a:solidFill>
            </a:endParaRPr>
          </a:p>
          <a:p>
            <a:r>
              <a:rPr lang="en-GB" dirty="0" smtClean="0">
                <a:solidFill>
                  <a:schemeClr val="bg1"/>
                </a:solidFill>
              </a:rPr>
              <a:t>The related vices are </a:t>
            </a:r>
            <a:r>
              <a:rPr lang="en-GB" b="1" u="sng" dirty="0" smtClean="0">
                <a:solidFill>
                  <a:schemeClr val="bg1"/>
                </a:solidFill>
              </a:rPr>
              <a:t>sloth and indifference </a:t>
            </a:r>
            <a:r>
              <a:rPr lang="en-GB" dirty="0">
                <a:solidFill>
                  <a:schemeClr val="bg1"/>
                </a:solidFill>
              </a:rPr>
              <a:t>as </a:t>
            </a:r>
            <a:r>
              <a:rPr lang="en-GB" dirty="0" smtClean="0">
                <a:solidFill>
                  <a:schemeClr val="bg1"/>
                </a:solidFill>
              </a:rPr>
              <a:t>the lack of the </a:t>
            </a:r>
            <a:r>
              <a:rPr lang="en-GB" dirty="0">
                <a:solidFill>
                  <a:schemeClr val="bg1"/>
                </a:solidFill>
              </a:rPr>
              <a:t>very first motivating kick off, </a:t>
            </a:r>
            <a:r>
              <a:rPr lang="en-GB" dirty="0" smtClean="0">
                <a:solidFill>
                  <a:schemeClr val="bg1"/>
                </a:solidFill>
              </a:rPr>
              <a:t>lack of astonishment, and lack of </a:t>
            </a:r>
            <a:r>
              <a:rPr lang="en-GB" dirty="0">
                <a:solidFill>
                  <a:schemeClr val="bg1"/>
                </a:solidFill>
              </a:rPr>
              <a:t>learning </a:t>
            </a:r>
            <a:r>
              <a:rPr lang="en-GB" dirty="0" smtClean="0">
                <a:solidFill>
                  <a:schemeClr val="bg1"/>
                </a:solidFill>
              </a:rPr>
              <a:t>attitudes.</a:t>
            </a:r>
          </a:p>
          <a:p>
            <a:r>
              <a:rPr lang="en-GB" dirty="0" smtClean="0">
                <a:solidFill>
                  <a:schemeClr val="bg1"/>
                </a:solidFill>
              </a:rPr>
              <a:t> </a:t>
            </a:r>
            <a:r>
              <a:rPr lang="en-GB" b="1" u="sng" dirty="0" smtClean="0">
                <a:solidFill>
                  <a:schemeClr val="bg1"/>
                </a:solidFill>
              </a:rPr>
              <a:t>Lack </a:t>
            </a:r>
            <a:r>
              <a:rPr lang="en-GB" b="1" u="sng" dirty="0">
                <a:solidFill>
                  <a:schemeClr val="bg1"/>
                </a:solidFill>
              </a:rPr>
              <a:t>of </a:t>
            </a:r>
            <a:r>
              <a:rPr lang="en-GB" b="1" u="sng" dirty="0" smtClean="0">
                <a:solidFill>
                  <a:schemeClr val="bg1"/>
                </a:solidFill>
              </a:rPr>
              <a:t>scrupulousness </a:t>
            </a:r>
            <a:r>
              <a:rPr lang="en-GB" dirty="0" smtClean="0">
                <a:solidFill>
                  <a:schemeClr val="bg1"/>
                </a:solidFill>
              </a:rPr>
              <a:t>in </a:t>
            </a:r>
            <a:r>
              <a:rPr lang="en-GB" dirty="0">
                <a:solidFill>
                  <a:schemeClr val="bg1"/>
                </a:solidFill>
              </a:rPr>
              <a:t>the realization of the </a:t>
            </a:r>
            <a:r>
              <a:rPr lang="en-GB" dirty="0" smtClean="0">
                <a:solidFill>
                  <a:schemeClr val="bg1"/>
                </a:solidFill>
              </a:rPr>
              <a:t>enquiry (as in plagiarism, manipulation) </a:t>
            </a:r>
          </a:p>
          <a:p>
            <a:r>
              <a:rPr lang="en-GB" dirty="0" smtClean="0">
                <a:solidFill>
                  <a:schemeClr val="bg1"/>
                </a:solidFill>
              </a:rPr>
              <a:t> </a:t>
            </a:r>
            <a:r>
              <a:rPr lang="en-GB" b="1" u="sng" dirty="0" smtClean="0">
                <a:solidFill>
                  <a:schemeClr val="bg1"/>
                </a:solidFill>
              </a:rPr>
              <a:t>Closure </a:t>
            </a:r>
            <a:r>
              <a:rPr lang="en-GB" b="1" u="sng" dirty="0">
                <a:solidFill>
                  <a:schemeClr val="bg1"/>
                </a:solidFill>
              </a:rPr>
              <a:t>and </a:t>
            </a:r>
            <a:r>
              <a:rPr lang="en-GB" b="1" u="sng" dirty="0" smtClean="0">
                <a:solidFill>
                  <a:schemeClr val="bg1"/>
                </a:solidFill>
              </a:rPr>
              <a:t>dogmatism </a:t>
            </a:r>
            <a:r>
              <a:rPr lang="en-GB" dirty="0" smtClean="0">
                <a:solidFill>
                  <a:schemeClr val="bg1"/>
                </a:solidFill>
              </a:rPr>
              <a:t>contrary to </a:t>
            </a:r>
            <a:r>
              <a:rPr lang="en-GB" dirty="0">
                <a:solidFill>
                  <a:schemeClr val="bg1"/>
                </a:solidFill>
              </a:rPr>
              <a:t>impartial openness, </a:t>
            </a:r>
            <a:r>
              <a:rPr lang="en-GB" dirty="0" smtClean="0">
                <a:solidFill>
                  <a:schemeClr val="bg1"/>
                </a:solidFill>
              </a:rPr>
              <a:t>on the level of the assessment, of the results of the research. </a:t>
            </a:r>
            <a:endParaRPr lang="en-GB" dirty="0">
              <a:solidFill>
                <a:schemeClr val="bg1"/>
              </a:solidFill>
            </a:endParaRPr>
          </a:p>
        </p:txBody>
      </p:sp>
      <p:sp>
        <p:nvSpPr>
          <p:cNvPr id="4" name="Footer Placeholder 3"/>
          <p:cNvSpPr>
            <a:spLocks noGrp="1"/>
          </p:cNvSpPr>
          <p:nvPr>
            <p:ph type="ftr" sz="quarter" idx="11"/>
          </p:nvPr>
        </p:nvSpPr>
        <p:spPr>
          <a:xfrm>
            <a:off x="4038600" y="6356350"/>
            <a:ext cx="4666488" cy="365125"/>
          </a:xfrm>
        </p:spPr>
        <p:txBody>
          <a:bodyPr/>
          <a:lstStyle/>
          <a:p>
            <a:r>
              <a:rPr lang="en-GB" dirty="0" smtClean="0"/>
              <a:t>2nd IHC on non-communicable diseases - Geneva </a:t>
            </a:r>
            <a:r>
              <a:rPr lang="en-GB" dirty="0" smtClean="0">
                <a:solidFill>
                  <a:schemeClr val="tx1"/>
                </a:solidFill>
              </a:rPr>
              <a:t>23 September </a:t>
            </a:r>
            <a:r>
              <a:rPr lang="en-GB" dirty="0">
                <a:solidFill>
                  <a:schemeClr val="tx1"/>
                </a:solidFill>
              </a:rPr>
              <a:t>2020</a:t>
            </a:r>
            <a:endParaRPr lang="fr-FR" dirty="0">
              <a:solidFill>
                <a:schemeClr val="tx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21</a:t>
            </a:fld>
            <a:endParaRPr lang="fr-FR"/>
          </a:p>
        </p:txBody>
      </p:sp>
    </p:spTree>
    <p:extLst>
      <p:ext uri="{BB962C8B-B14F-4D97-AF65-F5344CB8AC3E}">
        <p14:creationId xmlns:p14="http://schemas.microsoft.com/office/powerpoint/2010/main" val="2302431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55000">
              <a:schemeClr val="tx1">
                <a:lumMod val="95000"/>
              </a:schemeClr>
            </a:gs>
            <a:gs pos="7000">
              <a:schemeClr val="accent3">
                <a:lumMod val="89000"/>
              </a:schemeClr>
            </a:gs>
            <a:gs pos="0">
              <a:schemeClr val="accent3">
                <a:lumMod val="75000"/>
              </a:schemeClr>
            </a:gs>
            <a:gs pos="72000">
              <a:schemeClr val="accent3">
                <a:lumMod val="70000"/>
              </a:schemeClr>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Indifference as a Vice</a:t>
            </a:r>
            <a:endParaRPr lang="en-GB" dirty="0"/>
          </a:p>
        </p:txBody>
      </p:sp>
      <p:sp>
        <p:nvSpPr>
          <p:cNvPr id="3" name="Content Placeholder 2"/>
          <p:cNvSpPr>
            <a:spLocks noGrp="1"/>
          </p:cNvSpPr>
          <p:nvPr>
            <p:ph idx="1"/>
          </p:nvPr>
        </p:nvSpPr>
        <p:spPr/>
        <p:txBody>
          <a:bodyPr>
            <a:normAutofit fontScale="70000" lnSpcReduction="20000"/>
          </a:bodyPr>
          <a:lstStyle/>
          <a:p>
            <a:pPr marL="0" indent="0">
              <a:spcAft>
                <a:spcPts val="600"/>
              </a:spcAft>
              <a:buNone/>
            </a:pPr>
            <a:r>
              <a:rPr lang="en-GB" dirty="0" smtClean="0">
                <a:solidFill>
                  <a:schemeClr val="bg1"/>
                </a:solidFill>
              </a:rPr>
              <a:t>Is further associated with: </a:t>
            </a:r>
          </a:p>
          <a:p>
            <a:r>
              <a:rPr lang="en-GB" dirty="0" smtClean="0">
                <a:solidFill>
                  <a:schemeClr val="bg1"/>
                </a:solidFill>
              </a:rPr>
              <a:t>Lack </a:t>
            </a:r>
            <a:r>
              <a:rPr lang="en-GB" dirty="0">
                <a:solidFill>
                  <a:schemeClr val="bg1"/>
                </a:solidFill>
              </a:rPr>
              <a:t>of </a:t>
            </a:r>
            <a:r>
              <a:rPr lang="en-GB" dirty="0" smtClean="0">
                <a:solidFill>
                  <a:schemeClr val="bg1"/>
                </a:solidFill>
              </a:rPr>
              <a:t>curiosity</a:t>
            </a:r>
          </a:p>
          <a:p>
            <a:r>
              <a:rPr lang="en-GB" b="1" u="sng" dirty="0" smtClean="0">
                <a:solidFill>
                  <a:schemeClr val="bg1"/>
                </a:solidFill>
              </a:rPr>
              <a:t>Obtuse character</a:t>
            </a:r>
          </a:p>
          <a:p>
            <a:r>
              <a:rPr lang="en-GB" dirty="0" smtClean="0">
                <a:solidFill>
                  <a:schemeClr val="bg1"/>
                </a:solidFill>
              </a:rPr>
              <a:t>Lack </a:t>
            </a:r>
            <a:r>
              <a:rPr lang="en-GB" dirty="0">
                <a:solidFill>
                  <a:schemeClr val="bg1"/>
                </a:solidFill>
              </a:rPr>
              <a:t>of </a:t>
            </a:r>
            <a:r>
              <a:rPr lang="en-GB" dirty="0" smtClean="0">
                <a:solidFill>
                  <a:schemeClr val="bg1"/>
                </a:solidFill>
              </a:rPr>
              <a:t>attention</a:t>
            </a:r>
          </a:p>
          <a:p>
            <a:r>
              <a:rPr lang="en-GB" dirty="0" smtClean="0">
                <a:solidFill>
                  <a:schemeClr val="bg1"/>
                </a:solidFill>
              </a:rPr>
              <a:t>Intellectual weaknes</a:t>
            </a:r>
            <a:r>
              <a:rPr lang="en-GB" dirty="0">
                <a:solidFill>
                  <a:schemeClr val="bg1"/>
                </a:solidFill>
              </a:rPr>
              <a:t>s</a:t>
            </a:r>
            <a:endParaRPr lang="en-GB" dirty="0" smtClean="0">
              <a:solidFill>
                <a:schemeClr val="bg1"/>
              </a:solidFill>
            </a:endParaRPr>
          </a:p>
          <a:p>
            <a:r>
              <a:rPr lang="en-GB" dirty="0" smtClean="0">
                <a:solidFill>
                  <a:schemeClr val="bg1"/>
                </a:solidFill>
              </a:rPr>
              <a:t>Lack </a:t>
            </a:r>
            <a:r>
              <a:rPr lang="en-GB" dirty="0">
                <a:solidFill>
                  <a:schemeClr val="bg1"/>
                </a:solidFill>
              </a:rPr>
              <a:t>of </a:t>
            </a:r>
            <a:r>
              <a:rPr lang="en-GB" dirty="0" smtClean="0">
                <a:solidFill>
                  <a:schemeClr val="bg1"/>
                </a:solidFill>
              </a:rPr>
              <a:t>objectivity</a:t>
            </a:r>
          </a:p>
          <a:p>
            <a:r>
              <a:rPr lang="en-GB" dirty="0" smtClean="0">
                <a:solidFill>
                  <a:schemeClr val="bg1"/>
                </a:solidFill>
              </a:rPr>
              <a:t>Poor </a:t>
            </a:r>
            <a:r>
              <a:rPr lang="en-GB" dirty="0">
                <a:solidFill>
                  <a:schemeClr val="bg1"/>
                </a:solidFill>
              </a:rPr>
              <a:t>observation </a:t>
            </a:r>
            <a:r>
              <a:rPr lang="en-GB" dirty="0" smtClean="0">
                <a:solidFill>
                  <a:schemeClr val="bg1"/>
                </a:solidFill>
              </a:rPr>
              <a:t>dispositions </a:t>
            </a:r>
          </a:p>
          <a:p>
            <a:r>
              <a:rPr lang="en-GB" b="1" u="sng" dirty="0" smtClean="0">
                <a:solidFill>
                  <a:schemeClr val="bg1"/>
                </a:solidFill>
              </a:rPr>
              <a:t>Insensibility </a:t>
            </a:r>
            <a:r>
              <a:rPr lang="en-GB" b="1" u="sng" dirty="0">
                <a:solidFill>
                  <a:schemeClr val="bg1"/>
                </a:solidFill>
              </a:rPr>
              <a:t>to </a:t>
            </a:r>
            <a:r>
              <a:rPr lang="en-GB" b="1" u="sng" dirty="0" smtClean="0">
                <a:solidFill>
                  <a:schemeClr val="bg1"/>
                </a:solidFill>
              </a:rPr>
              <a:t>details</a:t>
            </a:r>
          </a:p>
          <a:p>
            <a:r>
              <a:rPr lang="en-GB" b="1" u="sng" dirty="0" smtClean="0">
                <a:solidFill>
                  <a:schemeClr val="bg1"/>
                </a:solidFill>
              </a:rPr>
              <a:t>Disposition of taking </a:t>
            </a:r>
            <a:r>
              <a:rPr lang="en-GB" b="1" u="sng" dirty="0">
                <a:solidFill>
                  <a:schemeClr val="bg1"/>
                </a:solidFill>
              </a:rPr>
              <a:t>one’s desires for </a:t>
            </a:r>
            <a:r>
              <a:rPr lang="en-GB" b="1" u="sng" dirty="0" smtClean="0">
                <a:solidFill>
                  <a:schemeClr val="bg1"/>
                </a:solidFill>
              </a:rPr>
              <a:t>realities</a:t>
            </a:r>
          </a:p>
          <a:p>
            <a:r>
              <a:rPr lang="en-GB" dirty="0" smtClean="0">
                <a:solidFill>
                  <a:schemeClr val="bg1"/>
                </a:solidFill>
              </a:rPr>
              <a:t>Prone </a:t>
            </a:r>
            <a:r>
              <a:rPr lang="en-GB" dirty="0">
                <a:solidFill>
                  <a:schemeClr val="bg1"/>
                </a:solidFill>
              </a:rPr>
              <a:t>to </a:t>
            </a:r>
            <a:r>
              <a:rPr lang="en-GB" dirty="0" smtClean="0">
                <a:solidFill>
                  <a:schemeClr val="bg1"/>
                </a:solidFill>
              </a:rPr>
              <a:t>prejudice</a:t>
            </a:r>
          </a:p>
          <a:p>
            <a:r>
              <a:rPr lang="en-GB" dirty="0" smtClean="0">
                <a:solidFill>
                  <a:schemeClr val="bg1"/>
                </a:solidFill>
              </a:rPr>
              <a:t>Lack </a:t>
            </a:r>
            <a:r>
              <a:rPr lang="en-GB" dirty="0">
                <a:solidFill>
                  <a:schemeClr val="bg1"/>
                </a:solidFill>
              </a:rPr>
              <a:t>of </a:t>
            </a:r>
            <a:r>
              <a:rPr lang="en-GB" dirty="0" smtClean="0">
                <a:solidFill>
                  <a:schemeClr val="bg1"/>
                </a:solidFill>
              </a:rPr>
              <a:t>care</a:t>
            </a:r>
          </a:p>
          <a:p>
            <a:r>
              <a:rPr lang="en-GB" dirty="0" smtClean="0">
                <a:solidFill>
                  <a:schemeClr val="bg1"/>
                </a:solidFill>
              </a:rPr>
              <a:t>Conformism</a:t>
            </a:r>
            <a:endParaRPr lang="en-GB" dirty="0">
              <a:solidFill>
                <a:schemeClr val="bg1"/>
              </a:solidFill>
            </a:endParaRPr>
          </a:p>
        </p:txBody>
      </p:sp>
      <p:sp>
        <p:nvSpPr>
          <p:cNvPr id="4" name="Footer Placeholder 3"/>
          <p:cNvSpPr>
            <a:spLocks noGrp="1"/>
          </p:cNvSpPr>
          <p:nvPr>
            <p:ph type="ftr" sz="quarter" idx="11"/>
          </p:nvPr>
        </p:nvSpPr>
        <p:spPr/>
        <p:txBody>
          <a:bodyPr/>
          <a:lstStyle/>
          <a:p>
            <a:r>
              <a:rPr lang="en-GB" dirty="0"/>
              <a:t>C</a:t>
            </a:r>
            <a:r>
              <a:rPr lang="en-GB" dirty="0" smtClean="0"/>
              <a:t>f</a:t>
            </a:r>
            <a:r>
              <a:rPr lang="en-GB" dirty="0"/>
              <a:t>. </a:t>
            </a:r>
            <a:r>
              <a:rPr lang="en-GB" dirty="0" err="1"/>
              <a:t>Zagzebski</a:t>
            </a:r>
            <a:r>
              <a:rPr lang="en-GB" dirty="0"/>
              <a:t>, L. Virtues of the Mind, CUP, </a:t>
            </a:r>
            <a:r>
              <a:rPr lang="en-GB" dirty="0" smtClean="0"/>
              <a:t>1996. </a:t>
            </a:r>
            <a:endParaRPr lang="en-GB" dirty="0"/>
          </a:p>
          <a:p>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22</a:t>
            </a:fld>
            <a:endParaRPr lang="fr-FR"/>
          </a:p>
        </p:txBody>
      </p:sp>
    </p:spTree>
    <p:extLst>
      <p:ext uri="{BB962C8B-B14F-4D97-AF65-F5344CB8AC3E}">
        <p14:creationId xmlns:p14="http://schemas.microsoft.com/office/powerpoint/2010/main" val="17425803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86000">
              <a:schemeClr val="bg2">
                <a:lumMod val="60000"/>
                <a:lumOff val="40000"/>
              </a:schemeClr>
            </a:gs>
            <a:gs pos="47000">
              <a:schemeClr val="accent3">
                <a:lumMod val="89000"/>
              </a:schemeClr>
            </a:gs>
            <a:gs pos="81000">
              <a:schemeClr val="accent3">
                <a:lumMod val="75000"/>
              </a:schemeClr>
            </a:gs>
            <a:gs pos="97000">
              <a:schemeClr val="accent3">
                <a:lumMod val="70000"/>
              </a:schemeClr>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u="sng" dirty="0" smtClean="0">
                <a:solidFill>
                  <a:srgbClr val="BBFBFD"/>
                </a:solidFill>
              </a:rPr>
              <a:t>F. Medical Care</a:t>
            </a:r>
            <a:endParaRPr lang="en-GB" b="1" u="sng" dirty="0">
              <a:solidFill>
                <a:srgbClr val="BBFBFD"/>
              </a:solidFill>
            </a:endParaRPr>
          </a:p>
        </p:txBody>
      </p:sp>
      <p:sp>
        <p:nvSpPr>
          <p:cNvPr id="3" name="Content Placeholder 2"/>
          <p:cNvSpPr>
            <a:spLocks noGrp="1"/>
          </p:cNvSpPr>
          <p:nvPr>
            <p:ph idx="1"/>
          </p:nvPr>
        </p:nvSpPr>
        <p:spPr/>
        <p:txBody>
          <a:bodyPr/>
          <a:lstStyle/>
          <a:p>
            <a:r>
              <a:rPr lang="en-GB" dirty="0"/>
              <a:t>A</a:t>
            </a:r>
            <a:r>
              <a:rPr lang="en-GB" dirty="0" smtClean="0"/>
              <a:t>s a ‘natural’ kind, or as a descriptive ethical phenomenon constituted as the way of life of the schizophrenic patient, </a:t>
            </a:r>
            <a:r>
              <a:rPr lang="en-GB" u="sng" dirty="0" smtClean="0"/>
              <a:t>indifference should not be considered as a vice but an illness</a:t>
            </a:r>
            <a:r>
              <a:rPr lang="en-GB" dirty="0" smtClean="0"/>
              <a:t>, and indifferent persons should in consequence not be  stigmatized as they would have the choice of behaving differently. Patients should be assisted in professional health and paramedical structures. It is the duty of a decent society to protect those who are the worse off by means of a judicious systems of insurances and dynamic processes toward the remission of schizophrenic mental illness, and the integration active professional life.</a:t>
            </a:r>
            <a:endParaRPr lang="en-GB" dirty="0"/>
          </a:p>
        </p:txBody>
      </p:sp>
      <p:sp>
        <p:nvSpPr>
          <p:cNvPr id="4" name="Footer Placeholder 3"/>
          <p:cNvSpPr>
            <a:spLocks noGrp="1"/>
          </p:cNvSpPr>
          <p:nvPr>
            <p:ph type="ftr" sz="quarter" idx="11"/>
          </p:nvPr>
        </p:nvSpPr>
        <p:spPr>
          <a:xfrm>
            <a:off x="4038600" y="6356350"/>
            <a:ext cx="4713514" cy="365125"/>
          </a:xfrm>
        </p:spPr>
        <p:txBody>
          <a:bodyPr/>
          <a:lstStyle/>
          <a:p>
            <a:r>
              <a:rPr lang="en-GB" dirty="0" smtClean="0"/>
              <a:t>2nd IHC on non-communicable diseases - Geneva </a:t>
            </a:r>
            <a:r>
              <a:rPr lang="en-GB" dirty="0">
                <a:solidFill>
                  <a:schemeClr val="tx1"/>
                </a:solidFill>
              </a:rPr>
              <a:t>23 </a:t>
            </a:r>
            <a:r>
              <a:rPr lang="en-GB" dirty="0" smtClean="0">
                <a:solidFill>
                  <a:schemeClr val="tx1"/>
                </a:solidFill>
              </a:rPr>
              <a:t>September </a:t>
            </a:r>
            <a:r>
              <a:rPr lang="en-GB" dirty="0" smtClean="0"/>
              <a:t>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23</a:t>
            </a:fld>
            <a:endParaRPr lang="fr-FR"/>
          </a:p>
        </p:txBody>
      </p:sp>
    </p:spTree>
    <p:extLst>
      <p:ext uri="{BB962C8B-B14F-4D97-AF65-F5344CB8AC3E}">
        <p14:creationId xmlns:p14="http://schemas.microsoft.com/office/powerpoint/2010/main" val="39280051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65207"/>
            <a:ext cx="10515600" cy="1325563"/>
          </a:xfrm>
        </p:spPr>
        <p:txBody>
          <a:bodyPr>
            <a:normAutofit/>
          </a:bodyPr>
          <a:lstStyle/>
          <a:p>
            <a:r>
              <a:rPr lang="fr-CH" sz="2600" b="1" dirty="0" smtClean="0">
                <a:solidFill>
                  <a:srgbClr val="008080"/>
                </a:solidFill>
              </a:rPr>
              <a:t>Ignace Haaz</a:t>
            </a:r>
            <a:r>
              <a:rPr lang="fr-CH" sz="3200" b="1" dirty="0">
                <a:solidFill>
                  <a:srgbClr val="008080"/>
                </a:solidFill>
              </a:rPr>
              <a:t/>
            </a:r>
            <a:br>
              <a:rPr lang="fr-CH" sz="3200" b="1" dirty="0">
                <a:solidFill>
                  <a:srgbClr val="008080"/>
                </a:solidFill>
              </a:rPr>
            </a:br>
            <a:r>
              <a:rPr lang="fr-CH" sz="3000" b="1" dirty="0" err="1">
                <a:solidFill>
                  <a:srgbClr val="008080"/>
                </a:solidFill>
              </a:rPr>
              <a:t>Concluding</a:t>
            </a:r>
            <a:r>
              <a:rPr lang="fr-CH" sz="3000" b="1" dirty="0">
                <a:solidFill>
                  <a:srgbClr val="008080"/>
                </a:solidFill>
              </a:rPr>
              <a:t> Remarks</a:t>
            </a:r>
            <a:endParaRPr lang="en-US" sz="3000" dirty="0"/>
          </a:p>
        </p:txBody>
      </p:sp>
      <p:sp>
        <p:nvSpPr>
          <p:cNvPr id="3" name="Content Placeholder 2"/>
          <p:cNvSpPr>
            <a:spLocks noGrp="1"/>
          </p:cNvSpPr>
          <p:nvPr>
            <p:ph idx="1"/>
          </p:nvPr>
        </p:nvSpPr>
        <p:spPr>
          <a:xfrm>
            <a:off x="838200" y="1511153"/>
            <a:ext cx="10914888" cy="5210322"/>
          </a:xfrm>
        </p:spPr>
        <p:txBody>
          <a:bodyPr numCol="1">
            <a:noAutofit/>
          </a:bodyPr>
          <a:lstStyle/>
          <a:p>
            <a:pPr marL="0" indent="0">
              <a:buNone/>
            </a:pPr>
            <a:r>
              <a:rPr kumimoji="1" lang="en-GB" b="1" u="sng" dirty="0" smtClean="0">
                <a:solidFill>
                  <a:schemeClr val="bg1"/>
                </a:solidFill>
                <a:ea typeface="Century Gothic" charset="0"/>
                <a:cs typeface="Century Gothic" charset="0"/>
              </a:rPr>
              <a:t>Mental </a:t>
            </a:r>
            <a:r>
              <a:rPr kumimoji="1" lang="en-GB" b="1" u="sng" dirty="0">
                <a:solidFill>
                  <a:schemeClr val="bg1"/>
                </a:solidFill>
                <a:ea typeface="Century Gothic" charset="0"/>
                <a:cs typeface="Century Gothic" charset="0"/>
              </a:rPr>
              <a:t>Health </a:t>
            </a:r>
            <a:r>
              <a:rPr kumimoji="1" lang="en-GB" b="1" u="sng" dirty="0" smtClean="0">
                <a:solidFill>
                  <a:schemeClr val="bg1"/>
                </a:solidFill>
                <a:ea typeface="Century Gothic" charset="0"/>
                <a:cs typeface="Century Gothic" charset="0"/>
              </a:rPr>
              <a:t>Ethics </a:t>
            </a:r>
            <a:br>
              <a:rPr kumimoji="1" lang="en-GB" b="1" u="sng" dirty="0" smtClean="0">
                <a:solidFill>
                  <a:schemeClr val="bg1"/>
                </a:solidFill>
                <a:ea typeface="Century Gothic" charset="0"/>
                <a:cs typeface="Century Gothic" charset="0"/>
              </a:rPr>
            </a:br>
            <a:r>
              <a:rPr kumimoji="1" lang="en-GB" i="1" dirty="0" smtClean="0">
                <a:solidFill>
                  <a:schemeClr val="bg1"/>
                </a:solidFill>
                <a:ea typeface="Century Gothic" charset="0"/>
                <a:cs typeface="Century Gothic" charset="0"/>
              </a:rPr>
              <a:t>A </a:t>
            </a:r>
            <a:r>
              <a:rPr kumimoji="1" lang="en-GB" i="1" dirty="0">
                <a:solidFill>
                  <a:schemeClr val="bg1"/>
                </a:solidFill>
                <a:ea typeface="Century Gothic" charset="0"/>
                <a:cs typeface="Century Gothic" charset="0"/>
              </a:rPr>
              <a:t>Glance into </a:t>
            </a:r>
            <a:r>
              <a:rPr kumimoji="1" lang="en-GB" i="1" dirty="0" smtClean="0">
                <a:solidFill>
                  <a:schemeClr val="bg1"/>
                </a:solidFill>
                <a:ea typeface="Century Gothic" charset="0"/>
                <a:cs typeface="Century Gothic" charset="0"/>
              </a:rPr>
              <a:t>the Virtue </a:t>
            </a:r>
            <a:r>
              <a:rPr kumimoji="1" lang="en-GB" i="1" dirty="0">
                <a:solidFill>
                  <a:schemeClr val="bg1"/>
                </a:solidFill>
                <a:ea typeface="Century Gothic" charset="0"/>
                <a:cs typeface="Century Gothic" charset="0"/>
              </a:rPr>
              <a:t>Epistemology of Indifference </a:t>
            </a:r>
            <a:r>
              <a:rPr kumimoji="1" lang="en-GB" i="1" dirty="0" smtClean="0">
                <a:solidFill>
                  <a:schemeClr val="bg1"/>
                </a:solidFill>
                <a:ea typeface="Century Gothic" charset="0"/>
                <a:cs typeface="Century Gothic" charset="0"/>
              </a:rPr>
              <a:t>and </a:t>
            </a:r>
            <a:r>
              <a:rPr kumimoji="1" lang="en-GB" i="1" dirty="0">
                <a:solidFill>
                  <a:schemeClr val="bg1"/>
                </a:solidFill>
                <a:ea typeface="Century Gothic" charset="0"/>
                <a:cs typeface="Century Gothic" charset="0"/>
              </a:rPr>
              <a:t>Schizophrenia </a:t>
            </a:r>
            <a:endParaRPr kumimoji="1" lang="en-GB" i="1" dirty="0" smtClean="0">
              <a:solidFill>
                <a:schemeClr val="bg1"/>
              </a:solidFill>
              <a:ea typeface="Century Gothic" charset="0"/>
              <a:cs typeface="Century Gothic" charset="0"/>
            </a:endParaRPr>
          </a:p>
          <a:p>
            <a:pPr marL="0" indent="0">
              <a:buNone/>
            </a:pPr>
            <a:endParaRPr kumimoji="1" lang="en-GB" i="1" dirty="0">
              <a:solidFill>
                <a:schemeClr val="bg1"/>
              </a:solidFill>
              <a:ea typeface="Century Gothic" charset="0"/>
              <a:cs typeface="Century Gothic" charset="0"/>
            </a:endParaRPr>
          </a:p>
          <a:p>
            <a:pPr marL="0" indent="0">
              <a:buNone/>
            </a:pPr>
            <a:r>
              <a:rPr kumimoji="1" lang="en-US" sz="2400" dirty="0" smtClean="0">
                <a:solidFill>
                  <a:schemeClr val="bg1"/>
                </a:solidFill>
                <a:ea typeface="Century Gothic" charset="0"/>
                <a:cs typeface="Century Gothic" charset="0"/>
              </a:rPr>
              <a:t>As Descartes rightly said, we can admire horror as we admire beauty, but truth, knowledge and ethical virtue depend on </a:t>
            </a:r>
            <a:r>
              <a:rPr kumimoji="1" lang="en-US" sz="2400" u="sng" dirty="0" smtClean="0">
                <a:solidFill>
                  <a:schemeClr val="bg1"/>
                </a:solidFill>
                <a:ea typeface="Century Gothic" charset="0"/>
                <a:cs typeface="Century Gothic" charset="0"/>
              </a:rPr>
              <a:t>what we build our admiration on</a:t>
            </a:r>
            <a:r>
              <a:rPr kumimoji="1" lang="en-US" sz="2400" dirty="0" smtClean="0">
                <a:solidFill>
                  <a:schemeClr val="bg1"/>
                </a:solidFill>
                <a:ea typeface="Century Gothic" charset="0"/>
                <a:cs typeface="Century Gothic" charset="0"/>
              </a:rPr>
              <a:t> and everyone can think at his personal experience. Ethical knowledge brings conceptual clarity on complicated either factual or ethical normative perspectives.</a:t>
            </a:r>
          </a:p>
          <a:p>
            <a:pPr marL="0" indent="0">
              <a:buNone/>
            </a:pPr>
            <a:r>
              <a:rPr kumimoji="1" lang="en-US" sz="2400" b="1" dirty="0" smtClean="0">
                <a:solidFill>
                  <a:schemeClr val="bg1"/>
                </a:solidFill>
                <a:ea typeface="Century Gothic" charset="0"/>
                <a:cs typeface="Century Gothic" charset="0"/>
              </a:rPr>
              <a:t>Discover our Globethics.net book on mental health ethics!</a:t>
            </a:r>
          </a:p>
          <a:p>
            <a:pPr marL="0" indent="0">
              <a:buNone/>
            </a:pPr>
            <a:r>
              <a:rPr kumimoji="1" lang="en-US" sz="2400" b="1" dirty="0" smtClean="0">
                <a:solidFill>
                  <a:schemeClr val="bg1"/>
                </a:solidFill>
                <a:ea typeface="Century Gothic" charset="0"/>
                <a:cs typeface="Century Gothic" charset="0"/>
              </a:rPr>
              <a:t>Discover our Ethics in higher education Library resources and services:</a:t>
            </a:r>
            <a:endParaRPr kumimoji="1" lang="en-US" sz="2400" b="1" dirty="0">
              <a:solidFill>
                <a:schemeClr val="bg1"/>
              </a:solidFill>
              <a:ea typeface="Century Gothic" charset="0"/>
              <a:cs typeface="Century Gothic" charset="0"/>
            </a:endParaRPr>
          </a:p>
          <a:p>
            <a:r>
              <a:rPr kumimoji="1" lang="en-US" sz="2400" dirty="0" smtClean="0">
                <a:solidFill>
                  <a:schemeClr val="bg1"/>
                </a:solidFill>
                <a:ea typeface="Century Gothic" charset="0"/>
                <a:cs typeface="Century Gothic" charset="0"/>
              </a:rPr>
              <a:t>Globethics.net Library resources, the three Research Ethics Collections</a:t>
            </a:r>
            <a:r>
              <a:rPr lang="en-US" sz="2400" dirty="0" smtClean="0">
                <a:solidFill>
                  <a:schemeClr val="bg1"/>
                </a:solidFill>
                <a:ea typeface="Cronos Pro" charset="0"/>
                <a:cs typeface="Cronos Pro" charset="0"/>
              </a:rPr>
              <a:t> </a:t>
            </a:r>
            <a:endParaRPr lang="en-US" sz="1800" dirty="0">
              <a:ea typeface="Cronos Pro" charset="0"/>
              <a:cs typeface="Cronos Pro" charset="0"/>
            </a:endParaRPr>
          </a:p>
          <a:p>
            <a:r>
              <a:rPr kumimoji="1" lang="en-US" sz="2400" dirty="0" smtClean="0">
                <a:solidFill>
                  <a:schemeClr val="bg1"/>
                </a:solidFill>
                <a:ea typeface="Century Gothic" charset="0"/>
                <a:cs typeface="Century Gothic" charset="0"/>
              </a:rPr>
              <a:t>Globethics.net </a:t>
            </a:r>
            <a:r>
              <a:rPr kumimoji="1" lang="en-US" sz="2400" dirty="0">
                <a:solidFill>
                  <a:schemeClr val="bg1"/>
                </a:solidFill>
                <a:ea typeface="Century Gothic" charset="0"/>
                <a:cs typeface="Century Gothic" charset="0"/>
              </a:rPr>
              <a:t>Library </a:t>
            </a:r>
            <a:r>
              <a:rPr kumimoji="1" lang="en-US" sz="2400" dirty="0" smtClean="0">
                <a:solidFill>
                  <a:schemeClr val="bg1"/>
                </a:solidFill>
                <a:ea typeface="Century Gothic" charset="0"/>
                <a:cs typeface="Century Gothic" charset="0"/>
              </a:rPr>
              <a:t>resources on Health Ethics</a:t>
            </a:r>
            <a:endParaRPr lang="en-US" sz="1800" dirty="0">
              <a:solidFill>
                <a:schemeClr val="bg1"/>
              </a:solidFill>
              <a:ea typeface="Cronos Pro" charset="0"/>
              <a:cs typeface="Cronos Pro" charset="0"/>
            </a:endParaRPr>
          </a:p>
          <a:p>
            <a:pPr marL="0" indent="0">
              <a:buNone/>
            </a:pPr>
            <a:endParaRPr lang="en-US" sz="2000"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7826" t="2717" b="3862"/>
          <a:stretch/>
        </p:blipFill>
        <p:spPr bwMode="auto">
          <a:xfrm>
            <a:off x="10230461" y="216688"/>
            <a:ext cx="1398321" cy="1087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a:cxnSpLocks/>
          </p:cNvCxnSpPr>
          <p:nvPr/>
        </p:nvCxnSpPr>
        <p:spPr>
          <a:xfrm>
            <a:off x="923544" y="1269587"/>
            <a:ext cx="10829544" cy="0"/>
          </a:xfrm>
          <a:prstGeom prst="line">
            <a:avLst/>
          </a:prstGeom>
          <a:ln w="25400">
            <a:solidFill>
              <a:srgbClr val="58A8B0"/>
            </a:solidFill>
          </a:ln>
        </p:spPr>
        <p:style>
          <a:lnRef idx="1">
            <a:schemeClr val="accent1"/>
          </a:lnRef>
          <a:fillRef idx="0">
            <a:schemeClr val="accent1"/>
          </a:fillRef>
          <a:effectRef idx="0">
            <a:schemeClr val="accent1"/>
          </a:effectRef>
          <a:fontRef idx="minor">
            <a:schemeClr val="tx1"/>
          </a:fontRef>
        </p:style>
      </p:cxnSp>
      <p:sp>
        <p:nvSpPr>
          <p:cNvPr id="7" name="Footer Placeholder 6">
            <a:extLst>
              <a:ext uri="{FF2B5EF4-FFF2-40B4-BE49-F238E27FC236}">
                <a16:creationId xmlns:a16="http://schemas.microsoft.com/office/drawing/2014/main" id="{B9C4ECC4-0954-4680-AEB5-48BE8BF51C86}"/>
              </a:ext>
            </a:extLst>
          </p:cNvPr>
          <p:cNvSpPr>
            <a:spLocks noGrp="1"/>
          </p:cNvSpPr>
          <p:nvPr>
            <p:ph type="ftr" sz="quarter" idx="11"/>
          </p:nvPr>
        </p:nvSpPr>
        <p:spPr>
          <a:xfrm>
            <a:off x="9106678" y="6356350"/>
            <a:ext cx="2646410" cy="365125"/>
          </a:xfrm>
        </p:spPr>
        <p:txBody>
          <a:bodyPr/>
          <a:lstStyle/>
          <a:p>
            <a:r>
              <a:rPr lang="en-GB" dirty="0">
                <a:solidFill>
                  <a:srgbClr val="3C8C93"/>
                </a:solidFill>
              </a:rPr>
              <a:t>2nd IHC on non-communicable diseases - Geneva </a:t>
            </a:r>
            <a:r>
              <a:rPr lang="en-GB" dirty="0" smtClean="0">
                <a:solidFill>
                  <a:srgbClr val="3C8C93"/>
                </a:solidFill>
              </a:rPr>
              <a:t>23 September </a:t>
            </a:r>
            <a:r>
              <a:rPr lang="en-GB" dirty="0">
                <a:solidFill>
                  <a:srgbClr val="3C8C93"/>
                </a:solidFill>
              </a:rPr>
              <a:t>2020</a:t>
            </a:r>
            <a:endParaRPr lang="fr-FR" dirty="0">
              <a:solidFill>
                <a:srgbClr val="3C8C93"/>
              </a:solidFill>
            </a:endParaRPr>
          </a:p>
        </p:txBody>
      </p:sp>
      <p:sp>
        <p:nvSpPr>
          <p:cNvPr id="8" name="Slide Number Placeholder 7">
            <a:extLst>
              <a:ext uri="{FF2B5EF4-FFF2-40B4-BE49-F238E27FC236}">
                <a16:creationId xmlns:a16="http://schemas.microsoft.com/office/drawing/2014/main" id="{C6923A72-2657-4EE3-AA15-4C9D5FB58A39}"/>
              </a:ext>
            </a:extLst>
          </p:cNvPr>
          <p:cNvSpPr>
            <a:spLocks noGrp="1"/>
          </p:cNvSpPr>
          <p:nvPr>
            <p:ph type="sldNum" sz="quarter" idx="12"/>
          </p:nvPr>
        </p:nvSpPr>
        <p:spPr>
          <a:xfrm>
            <a:off x="10030408" y="6356350"/>
            <a:ext cx="1323392" cy="365125"/>
          </a:xfrm>
        </p:spPr>
        <p:txBody>
          <a:bodyPr/>
          <a:lstStyle/>
          <a:p>
            <a:fld id="{94DFE637-C175-B341-BE27-7006CD518ABA}" type="slidenum">
              <a:rPr lang="fr-FR" smtClean="0"/>
              <a:t>24</a:t>
            </a:fld>
            <a:endParaRPr lang="fr-FR" dirty="0"/>
          </a:p>
        </p:txBody>
      </p:sp>
      <p:grpSp>
        <p:nvGrpSpPr>
          <p:cNvPr id="9" name="Group 8">
            <a:extLst>
              <a:ext uri="{FF2B5EF4-FFF2-40B4-BE49-F238E27FC236}">
                <a16:creationId xmlns:a16="http://schemas.microsoft.com/office/drawing/2014/main" id="{94E87DCE-305F-4814-8420-246CF5FB3121}"/>
              </a:ext>
            </a:extLst>
          </p:cNvPr>
          <p:cNvGrpSpPr/>
          <p:nvPr/>
        </p:nvGrpSpPr>
        <p:grpSpPr>
          <a:xfrm>
            <a:off x="9310255" y="237030"/>
            <a:ext cx="993173" cy="1000254"/>
            <a:chOff x="198087" y="4212039"/>
            <a:chExt cx="1473200" cy="1335194"/>
          </a:xfrm>
        </p:grpSpPr>
        <p:pic>
          <p:nvPicPr>
            <p:cNvPr id="10" name="Picture 1" descr="page1image32197056">
              <a:extLst>
                <a:ext uri="{FF2B5EF4-FFF2-40B4-BE49-F238E27FC236}">
                  <a16:creationId xmlns:a16="http://schemas.microsoft.com/office/drawing/2014/main" id="{824538B7-2C86-4CC3-8D7A-A77D9A00DE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414" y="4212039"/>
              <a:ext cx="691212" cy="7526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52C8F8A3-5AF3-4EAE-9454-767DFCB24C60}"/>
                </a:ext>
              </a:extLst>
            </p:cNvPr>
            <p:cNvPicPr>
              <a:picLocks noChangeAspect="1"/>
            </p:cNvPicPr>
            <p:nvPr/>
          </p:nvPicPr>
          <p:blipFill>
            <a:blip r:embed="rId4"/>
            <a:stretch>
              <a:fillRect/>
            </a:stretch>
          </p:blipFill>
          <p:spPr>
            <a:xfrm>
              <a:off x="224133" y="4212039"/>
              <a:ext cx="731158" cy="762363"/>
            </a:xfrm>
            <a:prstGeom prst="rect">
              <a:avLst/>
            </a:prstGeom>
          </p:spPr>
        </p:pic>
        <p:pic>
          <p:nvPicPr>
            <p:cNvPr id="12" name="Picture 11">
              <a:extLst>
                <a:ext uri="{FF2B5EF4-FFF2-40B4-BE49-F238E27FC236}">
                  <a16:creationId xmlns:a16="http://schemas.microsoft.com/office/drawing/2014/main" id="{79211927-9459-4C73-92D6-0593E42CC689}"/>
                </a:ext>
              </a:extLst>
            </p:cNvPr>
            <p:cNvPicPr>
              <a:picLocks noChangeAspect="1"/>
            </p:cNvPicPr>
            <p:nvPr/>
          </p:nvPicPr>
          <p:blipFill>
            <a:blip r:embed="rId5"/>
            <a:stretch>
              <a:fillRect/>
            </a:stretch>
          </p:blipFill>
          <p:spPr>
            <a:xfrm>
              <a:off x="198087" y="4963033"/>
              <a:ext cx="1473200" cy="584200"/>
            </a:xfrm>
            <a:prstGeom prst="rect">
              <a:avLst/>
            </a:prstGeom>
          </p:spPr>
        </p:pic>
      </p:grpSp>
    </p:spTree>
    <p:extLst>
      <p:ext uri="{BB962C8B-B14F-4D97-AF65-F5344CB8AC3E}">
        <p14:creationId xmlns:p14="http://schemas.microsoft.com/office/powerpoint/2010/main" val="2076576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85380"/>
          </a:xfrm>
        </p:spPr>
        <p:txBody>
          <a:bodyPr>
            <a:normAutofit fontScale="90000"/>
          </a:bodyPr>
          <a:lstStyle/>
          <a:p>
            <a:r>
              <a:rPr lang="fr-CH" b="1" dirty="0" smtClean="0">
                <a:solidFill>
                  <a:schemeClr val="bg1"/>
                </a:solidFill>
              </a:rPr>
              <a:t>New Globethics.net Publication!</a:t>
            </a:r>
            <a:endParaRPr lang="en-GB" b="1" dirty="0">
              <a:solidFill>
                <a:schemeClr val="bg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758" y="800649"/>
            <a:ext cx="8504201" cy="5754530"/>
          </a:xfrm>
        </p:spPr>
      </p:pic>
      <p:sp>
        <p:nvSpPr>
          <p:cNvPr id="4" name="Footer Placeholder 3"/>
          <p:cNvSpPr>
            <a:spLocks noGrp="1"/>
          </p:cNvSpPr>
          <p:nvPr>
            <p:ph type="ftr" sz="quarter" idx="11"/>
          </p:nvPr>
        </p:nvSpPr>
        <p:spPr>
          <a:xfrm>
            <a:off x="967084" y="6356350"/>
            <a:ext cx="3646718" cy="198829"/>
          </a:xfrm>
        </p:spPr>
        <p:txBody>
          <a:bodyPr/>
          <a:lstStyle/>
          <a:p>
            <a:r>
              <a:rPr lang="en-GB" sz="1000" dirty="0" smtClean="0"/>
              <a:t>2nd IHC on non-communicable diseases - Geneva 23 September 2020</a:t>
            </a:r>
            <a:endParaRPr lang="fr-FR" sz="1000" dirty="0"/>
          </a:p>
        </p:txBody>
      </p:sp>
      <p:sp>
        <p:nvSpPr>
          <p:cNvPr id="5" name="Slide Number Placeholder 4"/>
          <p:cNvSpPr>
            <a:spLocks noGrp="1"/>
          </p:cNvSpPr>
          <p:nvPr>
            <p:ph type="sldNum" sz="quarter" idx="12"/>
          </p:nvPr>
        </p:nvSpPr>
        <p:spPr/>
        <p:txBody>
          <a:bodyPr/>
          <a:lstStyle/>
          <a:p>
            <a:fld id="{94DFE637-C175-B341-BE27-7006CD518ABA}" type="slidenum">
              <a:rPr lang="fr-FR" smtClean="0"/>
              <a:t>25</a:t>
            </a:fld>
            <a:endParaRPr lang="fr-FR"/>
          </a:p>
        </p:txBody>
      </p:sp>
    </p:spTree>
    <p:extLst>
      <p:ext uri="{BB962C8B-B14F-4D97-AF65-F5344CB8AC3E}">
        <p14:creationId xmlns:p14="http://schemas.microsoft.com/office/powerpoint/2010/main" val="1439942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984932"/>
          </a:xfrm>
          <a:solidFill>
            <a:schemeClr val="tx1"/>
          </a:solidFill>
        </p:spPr>
        <p:style>
          <a:lnRef idx="2">
            <a:schemeClr val="dk1">
              <a:shade val="50000"/>
            </a:schemeClr>
          </a:lnRef>
          <a:fillRef idx="1">
            <a:schemeClr val="dk1"/>
          </a:fillRef>
          <a:effectRef idx="0">
            <a:schemeClr val="dk1"/>
          </a:effectRef>
          <a:fontRef idx="minor">
            <a:schemeClr val="lt1"/>
          </a:fontRef>
        </p:style>
        <p:txBody>
          <a:bodyPr>
            <a:normAutofit/>
          </a:bodyPr>
          <a:lstStyle/>
          <a:p>
            <a:r>
              <a:rPr lang="en-GB" dirty="0">
                <a:solidFill>
                  <a:srgbClr val="306F74"/>
                </a:solidFill>
              </a:rPr>
              <a:t>b</a:t>
            </a:r>
            <a:r>
              <a:rPr lang="en-GB" dirty="0" smtClean="0">
                <a:solidFill>
                  <a:srgbClr val="306F74"/>
                </a:solidFill>
              </a:rPr>
              <a:t>. Schizophrenia</a:t>
            </a:r>
            <a:r>
              <a:rPr lang="en-GB" dirty="0">
                <a:solidFill>
                  <a:srgbClr val="306F74"/>
                </a:solidFill>
              </a:rPr>
              <a:t>: </a:t>
            </a:r>
            <a:r>
              <a:rPr lang="en-GB" dirty="0" smtClean="0">
                <a:solidFill>
                  <a:srgbClr val="306F74"/>
                </a:solidFill>
              </a:rPr>
              <a:t/>
            </a:r>
            <a:br>
              <a:rPr lang="en-GB" dirty="0" smtClean="0">
                <a:solidFill>
                  <a:srgbClr val="306F74"/>
                </a:solidFill>
              </a:rPr>
            </a:br>
            <a:r>
              <a:rPr lang="en-GB" dirty="0" smtClean="0">
                <a:solidFill>
                  <a:srgbClr val="306F74"/>
                </a:solidFill>
              </a:rPr>
              <a:t>A Major Cause </a:t>
            </a:r>
            <a:r>
              <a:rPr lang="en-GB" dirty="0">
                <a:solidFill>
                  <a:srgbClr val="306F74"/>
                </a:solidFill>
              </a:rPr>
              <a:t>of </a:t>
            </a:r>
            <a:r>
              <a:rPr lang="en-GB" dirty="0" smtClean="0">
                <a:solidFill>
                  <a:srgbClr val="306F74"/>
                </a:solidFill>
              </a:rPr>
              <a:t>Disability</a:t>
            </a:r>
            <a:r>
              <a:rPr lang="en-GB" dirty="0">
                <a:solidFill>
                  <a:srgbClr val="306F74"/>
                </a:solidFill>
              </a:rPr>
              <a:t/>
            </a:r>
            <a:br>
              <a:rPr lang="en-GB" dirty="0">
                <a:solidFill>
                  <a:srgbClr val="306F74"/>
                </a:solidFill>
              </a:rPr>
            </a:br>
            <a:endParaRPr lang="en-GB" dirty="0">
              <a:solidFill>
                <a:srgbClr val="306F74"/>
              </a:solidFill>
            </a:endParaRPr>
          </a:p>
        </p:txBody>
      </p:sp>
      <p:sp>
        <p:nvSpPr>
          <p:cNvPr id="3" name="Content Placeholder 2"/>
          <p:cNvSpPr>
            <a:spLocks noGrp="1"/>
          </p:cNvSpPr>
          <p:nvPr>
            <p:ph idx="1"/>
          </p:nvPr>
        </p:nvSpPr>
        <p:spPr/>
        <p:txBody>
          <a:bodyPr/>
          <a:lstStyle/>
          <a:p>
            <a:pPr marL="0" indent="0">
              <a:buNone/>
            </a:pPr>
            <a:r>
              <a:rPr lang="en-GB" i="1" dirty="0" smtClean="0">
                <a:solidFill>
                  <a:srgbClr val="306F74"/>
                </a:solidFill>
              </a:rPr>
              <a:t>Ranked </a:t>
            </a:r>
            <a:r>
              <a:rPr lang="en-GB" i="1" dirty="0">
                <a:solidFill>
                  <a:srgbClr val="306F74"/>
                </a:solidFill>
              </a:rPr>
              <a:t>as </a:t>
            </a:r>
            <a:r>
              <a:rPr lang="en-GB" i="1" dirty="0" smtClean="0">
                <a:solidFill>
                  <a:srgbClr val="306F74"/>
                </a:solidFill>
              </a:rPr>
              <a:t>the 3</a:t>
            </a:r>
            <a:r>
              <a:rPr lang="en-GB" i="1" baseline="30000" dirty="0" smtClean="0">
                <a:solidFill>
                  <a:srgbClr val="306F74"/>
                </a:solidFill>
              </a:rPr>
              <a:t>rd</a:t>
            </a:r>
            <a:r>
              <a:rPr lang="en-GB" i="1" dirty="0" smtClean="0">
                <a:solidFill>
                  <a:srgbClr val="306F74"/>
                </a:solidFill>
              </a:rPr>
              <a:t> disabling condition</a:t>
            </a:r>
            <a:r>
              <a:rPr lang="en-GB" i="1" dirty="0" smtClean="0"/>
              <a:t>:</a:t>
            </a:r>
            <a:endParaRPr lang="en-GB" i="1" dirty="0"/>
          </a:p>
        </p:txBody>
      </p:sp>
      <p:sp>
        <p:nvSpPr>
          <p:cNvPr id="4" name="Footer Placeholder 3"/>
          <p:cNvSpPr>
            <a:spLocks noGrp="1"/>
          </p:cNvSpPr>
          <p:nvPr>
            <p:ph type="ftr" sz="quarter" idx="11"/>
          </p:nvPr>
        </p:nvSpPr>
        <p:spPr>
          <a:xfrm>
            <a:off x="4038599" y="6356350"/>
            <a:ext cx="4525409" cy="365125"/>
          </a:xfrm>
        </p:spPr>
        <p:txBody>
          <a:bodyPr/>
          <a:lstStyle/>
          <a:p>
            <a:r>
              <a:rPr lang="en-GB" dirty="0" smtClean="0"/>
              <a:t>2nd IHC on non-communicable diseases - Geneva 23 September 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3</a:t>
            </a:fld>
            <a:endParaRPr lang="fr-FR"/>
          </a:p>
        </p:txBody>
      </p:sp>
      <p:graphicFrame>
        <p:nvGraphicFramePr>
          <p:cNvPr id="9" name="Diagram 8"/>
          <p:cNvGraphicFramePr/>
          <p:nvPr>
            <p:extLst>
              <p:ext uri="{D42A27DB-BD31-4B8C-83A1-F6EECF244321}">
                <p14:modId xmlns:p14="http://schemas.microsoft.com/office/powerpoint/2010/main" val="3925906965"/>
              </p:ext>
            </p:extLst>
          </p:nvPr>
        </p:nvGraphicFramePr>
        <p:xfrm>
          <a:off x="2968831" y="2529445"/>
          <a:ext cx="8609611" cy="3647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1" name="Straight Arrow Connector 10"/>
          <p:cNvCxnSpPr/>
          <p:nvPr/>
        </p:nvCxnSpPr>
        <p:spPr>
          <a:xfrm flipV="1">
            <a:off x="2968831" y="2802577"/>
            <a:ext cx="35626" cy="2873828"/>
          </a:xfrm>
          <a:prstGeom prst="straightConnector1">
            <a:avLst/>
          </a:prstGeom>
          <a:ln w="34925" cmpd="sng">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4572001" y="3906982"/>
            <a:ext cx="3218212" cy="12231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6561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of Justice, Knowledge, Information </a:t>
            </a:r>
            <a:endParaRPr lang="en-GB" dirty="0"/>
          </a:p>
        </p:txBody>
      </p:sp>
      <p:sp>
        <p:nvSpPr>
          <p:cNvPr id="3" name="Content Placeholder 2"/>
          <p:cNvSpPr>
            <a:spLocks noGrp="1"/>
          </p:cNvSpPr>
          <p:nvPr>
            <p:ph idx="1"/>
          </p:nvPr>
        </p:nvSpPr>
        <p:spPr/>
        <p:txBody>
          <a:bodyPr/>
          <a:lstStyle/>
          <a:p>
            <a:r>
              <a:rPr lang="en-GB" dirty="0"/>
              <a:t>What stigma and discrimination </a:t>
            </a:r>
            <a:r>
              <a:rPr lang="en-GB" dirty="0" smtClean="0"/>
              <a:t>do people </a:t>
            </a:r>
            <a:r>
              <a:rPr lang="en-GB" dirty="0"/>
              <a:t>with psychoses face in </a:t>
            </a:r>
            <a:r>
              <a:rPr lang="en-GB" dirty="0" smtClean="0"/>
              <a:t>your community?</a:t>
            </a:r>
          </a:p>
          <a:p>
            <a:endParaRPr lang="en-GB" dirty="0"/>
          </a:p>
          <a:p>
            <a:r>
              <a:rPr lang="en-GB" dirty="0" smtClean="0"/>
              <a:t>What </a:t>
            </a:r>
            <a:r>
              <a:rPr lang="en-GB" dirty="0"/>
              <a:t>can you do to reduce the stigma? </a:t>
            </a:r>
          </a:p>
        </p:txBody>
      </p:sp>
      <p:sp>
        <p:nvSpPr>
          <p:cNvPr id="4" name="Footer Placeholder 3"/>
          <p:cNvSpPr>
            <a:spLocks noGrp="1"/>
          </p:cNvSpPr>
          <p:nvPr>
            <p:ph type="ftr" sz="quarter" idx="11"/>
          </p:nvPr>
        </p:nvSpPr>
        <p:spPr>
          <a:xfrm>
            <a:off x="4038600" y="6356350"/>
            <a:ext cx="4656038" cy="365125"/>
          </a:xfrm>
        </p:spPr>
        <p:txBody>
          <a:bodyPr/>
          <a:lstStyle/>
          <a:p>
            <a:r>
              <a:rPr lang="en-GB" dirty="0" smtClean="0"/>
              <a:t>2nd IHC on non-communicable diseases - Geneva 23 Sept. 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4</a:t>
            </a:fld>
            <a:endParaRPr lang="fr-FR"/>
          </a:p>
        </p:txBody>
      </p:sp>
    </p:spTree>
    <p:extLst>
      <p:ext uri="{BB962C8B-B14F-4D97-AF65-F5344CB8AC3E}">
        <p14:creationId xmlns:p14="http://schemas.microsoft.com/office/powerpoint/2010/main" val="1986767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81113"/>
          </a:xfrm>
        </p:spPr>
        <p:txBody>
          <a:bodyPr/>
          <a:lstStyle/>
          <a:p>
            <a:r>
              <a:rPr lang="en-GB" dirty="0" smtClean="0"/>
              <a:t>c. Psychopathology: Scientific Knowledge</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7995" y="1493116"/>
            <a:ext cx="9788498" cy="4351338"/>
          </a:xfrm>
        </p:spPr>
      </p:pic>
      <p:sp>
        <p:nvSpPr>
          <p:cNvPr id="4" name="Footer Placeholder 3"/>
          <p:cNvSpPr>
            <a:spLocks noGrp="1"/>
          </p:cNvSpPr>
          <p:nvPr>
            <p:ph type="ftr" sz="quarter" idx="11"/>
          </p:nvPr>
        </p:nvSpPr>
        <p:spPr>
          <a:xfrm>
            <a:off x="6163294" y="6356350"/>
            <a:ext cx="4892632" cy="365125"/>
          </a:xfrm>
        </p:spPr>
        <p:txBody>
          <a:bodyPr/>
          <a:lstStyle/>
          <a:p>
            <a:r>
              <a:rPr lang="en-GB" dirty="0" smtClean="0"/>
              <a:t>2nd IHC on non-communicable diseases - Geneva 23 September 2020</a:t>
            </a:r>
            <a:endParaRPr lang="fr-FR" dirty="0"/>
          </a:p>
        </p:txBody>
      </p:sp>
      <p:sp>
        <p:nvSpPr>
          <p:cNvPr id="5" name="Slide Number Placeholder 4"/>
          <p:cNvSpPr>
            <a:spLocks noGrp="1"/>
          </p:cNvSpPr>
          <p:nvPr>
            <p:ph type="sldNum" sz="quarter" idx="12"/>
          </p:nvPr>
        </p:nvSpPr>
        <p:spPr/>
        <p:txBody>
          <a:bodyPr/>
          <a:lstStyle/>
          <a:p>
            <a:fld id="{94DFE637-C175-B341-BE27-7006CD518ABA}" type="slidenum">
              <a:rPr lang="fr-FR" smtClean="0"/>
              <a:t>5</a:t>
            </a:fld>
            <a:endParaRPr lang="fr-FR"/>
          </a:p>
        </p:txBody>
      </p:sp>
      <p:sp>
        <p:nvSpPr>
          <p:cNvPr id="7" name="TextBox 6"/>
          <p:cNvSpPr txBox="1"/>
          <p:nvPr/>
        </p:nvSpPr>
        <p:spPr>
          <a:xfrm>
            <a:off x="987996" y="6115792"/>
            <a:ext cx="4700286" cy="323165"/>
          </a:xfrm>
          <a:prstGeom prst="rect">
            <a:avLst/>
          </a:prstGeom>
          <a:noFill/>
        </p:spPr>
        <p:txBody>
          <a:bodyPr wrap="square" rtlCol="0">
            <a:spAutoFit/>
          </a:bodyPr>
          <a:lstStyle/>
          <a:p>
            <a:r>
              <a:rPr lang="en-GB" sz="1500" i="1" dirty="0"/>
              <a:t>The Lancet</a:t>
            </a:r>
            <a:r>
              <a:rPr lang="en-GB" sz="1500" dirty="0"/>
              <a:t>, Vol 374 August 22, 2009, 637.</a:t>
            </a:r>
          </a:p>
        </p:txBody>
      </p:sp>
    </p:spTree>
    <p:extLst>
      <p:ext uri="{BB962C8B-B14F-4D97-AF65-F5344CB8AC3E}">
        <p14:creationId xmlns:p14="http://schemas.microsoft.com/office/powerpoint/2010/main" val="3378084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5"/>
            </a:gs>
            <a:gs pos="16000">
              <a:schemeClr val="accent1">
                <a:lumMod val="45000"/>
                <a:lumOff val="55000"/>
              </a:schemeClr>
            </a:gs>
            <a:gs pos="36000">
              <a:schemeClr val="accent1">
                <a:lumMod val="45000"/>
                <a:lumOff val="55000"/>
              </a:schemeClr>
            </a:gs>
            <a:gs pos="46000">
              <a:schemeClr val="accent1">
                <a:lumMod val="41000"/>
                <a:lumOff val="59000"/>
                <a:alpha val="23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306F74"/>
                </a:solidFill>
              </a:rPr>
              <a:t>d. The Ethical Theoretical Issue – Our Focus</a:t>
            </a:r>
            <a:endParaRPr lang="en-GB" b="1" dirty="0">
              <a:solidFill>
                <a:srgbClr val="306F74"/>
              </a:solidFill>
            </a:endParaRPr>
          </a:p>
        </p:txBody>
      </p:sp>
      <p:sp>
        <p:nvSpPr>
          <p:cNvPr id="3" name="Content Placeholder 2"/>
          <p:cNvSpPr>
            <a:spLocks noGrp="1"/>
          </p:cNvSpPr>
          <p:nvPr>
            <p:ph idx="1"/>
          </p:nvPr>
        </p:nvSpPr>
        <p:spPr>
          <a:xfrm>
            <a:off x="838200" y="1825625"/>
            <a:ext cx="10890380" cy="4351338"/>
          </a:xfrm>
        </p:spPr>
        <p:txBody>
          <a:bodyPr>
            <a:normAutofit/>
          </a:bodyPr>
          <a:lstStyle/>
          <a:p>
            <a:r>
              <a:rPr lang="en-GB" dirty="0">
                <a:solidFill>
                  <a:schemeClr val="bg1"/>
                </a:solidFill>
              </a:rPr>
              <a:t>Professional applications of ethics </a:t>
            </a:r>
            <a:r>
              <a:rPr lang="en-GB" dirty="0" smtClean="0">
                <a:solidFill>
                  <a:schemeClr val="bg1"/>
                </a:solidFill>
              </a:rPr>
              <a:t>lack </a:t>
            </a:r>
            <a:r>
              <a:rPr lang="en-GB" dirty="0">
                <a:solidFill>
                  <a:schemeClr val="bg1"/>
                </a:solidFill>
              </a:rPr>
              <a:t>the necessary conceptual </a:t>
            </a:r>
            <a:r>
              <a:rPr lang="en-GB" dirty="0" smtClean="0">
                <a:solidFill>
                  <a:schemeClr val="bg1"/>
                </a:solidFill>
              </a:rPr>
              <a:t>tools.</a:t>
            </a:r>
          </a:p>
          <a:p>
            <a:r>
              <a:rPr lang="en-GB" dirty="0" smtClean="0">
                <a:solidFill>
                  <a:schemeClr val="bg1"/>
                </a:solidFill>
              </a:rPr>
              <a:t>We take </a:t>
            </a:r>
            <a:r>
              <a:rPr lang="en-GB" dirty="0">
                <a:solidFill>
                  <a:schemeClr val="bg1"/>
                </a:solidFill>
              </a:rPr>
              <a:t>responsibility for other people's personal development, </a:t>
            </a:r>
            <a:r>
              <a:rPr lang="en-GB" dirty="0" smtClean="0">
                <a:solidFill>
                  <a:schemeClr val="bg1"/>
                </a:solidFill>
              </a:rPr>
              <a:t>and react </a:t>
            </a:r>
            <a:r>
              <a:rPr lang="en-GB" dirty="0">
                <a:solidFill>
                  <a:schemeClr val="bg1"/>
                </a:solidFill>
              </a:rPr>
              <a:t>judiciously with regards to mental health issues, which is an important commitment.</a:t>
            </a:r>
          </a:p>
          <a:p>
            <a:r>
              <a:rPr lang="en-GB" dirty="0">
                <a:solidFill>
                  <a:schemeClr val="bg1"/>
                </a:solidFill>
              </a:rPr>
              <a:t>This </a:t>
            </a:r>
            <a:r>
              <a:rPr lang="en-GB" dirty="0" smtClean="0">
                <a:solidFill>
                  <a:schemeClr val="bg1"/>
                </a:solidFill>
              </a:rPr>
              <a:t>makes </a:t>
            </a:r>
            <a:r>
              <a:rPr lang="en-GB" dirty="0">
                <a:solidFill>
                  <a:schemeClr val="bg1"/>
                </a:solidFill>
              </a:rPr>
              <a:t>the relative lack of attention given to adequate </a:t>
            </a:r>
            <a:r>
              <a:rPr lang="en-GB" dirty="0" smtClean="0">
                <a:solidFill>
                  <a:schemeClr val="bg1"/>
                </a:solidFill>
              </a:rPr>
              <a:t>theoretical </a:t>
            </a:r>
            <a:r>
              <a:rPr lang="en-GB" dirty="0">
                <a:solidFill>
                  <a:schemeClr val="bg1"/>
                </a:solidFill>
              </a:rPr>
              <a:t>foundation for knowledge on mental </a:t>
            </a:r>
            <a:r>
              <a:rPr lang="en-GB" dirty="0" smtClean="0">
                <a:solidFill>
                  <a:schemeClr val="bg1"/>
                </a:solidFill>
              </a:rPr>
              <a:t>development, the lack of</a:t>
            </a:r>
            <a:r>
              <a:rPr lang="en-GB" dirty="0">
                <a:solidFill>
                  <a:schemeClr val="bg1"/>
                </a:solidFill>
              </a:rPr>
              <a:t> </a:t>
            </a:r>
            <a:r>
              <a:rPr lang="en-GB" dirty="0" smtClean="0">
                <a:solidFill>
                  <a:schemeClr val="bg1"/>
                </a:solidFill>
              </a:rPr>
              <a:t>conceptualization </a:t>
            </a:r>
            <a:r>
              <a:rPr lang="en-GB" dirty="0">
                <a:solidFill>
                  <a:schemeClr val="bg1"/>
                </a:solidFill>
              </a:rPr>
              <a:t>on the matter more puzzling. </a:t>
            </a:r>
            <a:endParaRPr lang="en-GB" dirty="0" smtClean="0">
              <a:solidFill>
                <a:schemeClr val="bg1"/>
              </a:solidFill>
            </a:endParaRPr>
          </a:p>
          <a:p>
            <a:r>
              <a:rPr lang="en-GB" dirty="0" smtClean="0">
                <a:solidFill>
                  <a:schemeClr val="bg1"/>
                </a:solidFill>
              </a:rPr>
              <a:t>This is true for ethics: </a:t>
            </a:r>
            <a:r>
              <a:rPr lang="en-GB" b="1" dirty="0" smtClean="0">
                <a:solidFill>
                  <a:schemeClr val="bg1"/>
                </a:solidFill>
              </a:rPr>
              <a:t>poor theoretical understanding</a:t>
            </a:r>
            <a:endParaRPr lang="en-GB" b="1" dirty="0">
              <a:solidFill>
                <a:schemeClr val="bg1"/>
              </a:solidFill>
            </a:endParaRPr>
          </a:p>
        </p:txBody>
      </p:sp>
      <p:sp>
        <p:nvSpPr>
          <p:cNvPr id="4" name="Footer Placeholder 3"/>
          <p:cNvSpPr>
            <a:spLocks noGrp="1"/>
          </p:cNvSpPr>
          <p:nvPr>
            <p:ph type="ftr" sz="quarter" idx="11"/>
          </p:nvPr>
        </p:nvSpPr>
        <p:spPr>
          <a:xfrm>
            <a:off x="4038599" y="6356350"/>
            <a:ext cx="4896395" cy="365125"/>
          </a:xfrm>
        </p:spPr>
        <p:txBody>
          <a:bodyPr/>
          <a:lstStyle/>
          <a:p>
            <a:r>
              <a:rPr lang="en-GB" dirty="0" smtClean="0">
                <a:solidFill>
                  <a:schemeClr val="bg1"/>
                </a:solidFill>
              </a:rPr>
              <a:t>Haaz | 2nd IHC on non-communicable diseases - Geneva 23 September 2020</a:t>
            </a:r>
            <a:endParaRPr lang="fr-FR" dirty="0">
              <a:solidFill>
                <a:schemeClr val="bg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6</a:t>
            </a:fld>
            <a:endParaRPr lang="fr-FR"/>
          </a:p>
        </p:txBody>
      </p:sp>
    </p:spTree>
    <p:extLst>
      <p:ext uri="{BB962C8B-B14F-4D97-AF65-F5344CB8AC3E}">
        <p14:creationId xmlns:p14="http://schemas.microsoft.com/office/powerpoint/2010/main" val="1156700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306F74"/>
                </a:solidFill>
              </a:rPr>
              <a:t>What is Ethical Theory is about?</a:t>
            </a:r>
            <a:endParaRPr lang="en-GB" dirty="0">
              <a:solidFill>
                <a:srgbClr val="306F74"/>
              </a:solidFill>
            </a:endParaRPr>
          </a:p>
        </p:txBody>
      </p:sp>
      <p:sp>
        <p:nvSpPr>
          <p:cNvPr id="3" name="Content Placeholder 2"/>
          <p:cNvSpPr>
            <a:spLocks noGrp="1"/>
          </p:cNvSpPr>
          <p:nvPr>
            <p:ph idx="1"/>
          </p:nvPr>
        </p:nvSpPr>
        <p:spPr/>
        <p:txBody>
          <a:bodyPr/>
          <a:lstStyle/>
          <a:p>
            <a:pPr marL="0" indent="0">
              <a:buNone/>
            </a:pPr>
            <a:endParaRPr lang="en-GB" dirty="0" smtClean="0">
              <a:solidFill>
                <a:schemeClr val="bg1"/>
              </a:solidFill>
            </a:endParaRPr>
          </a:p>
          <a:p>
            <a:pPr marL="0" indent="0">
              <a:buNone/>
            </a:pPr>
            <a:endParaRPr lang="en-GB" dirty="0">
              <a:solidFill>
                <a:schemeClr val="bg1"/>
              </a:solidFill>
            </a:endParaRPr>
          </a:p>
          <a:p>
            <a:pPr marL="0" indent="0">
              <a:buNone/>
            </a:pPr>
            <a:r>
              <a:rPr lang="en-GB" dirty="0" smtClean="0">
                <a:solidFill>
                  <a:schemeClr val="bg1"/>
                </a:solidFill>
              </a:rPr>
              <a:t>                       Are words being used </a:t>
            </a:r>
            <a:r>
              <a:rPr lang="en-GB" dirty="0">
                <a:solidFill>
                  <a:schemeClr val="bg1"/>
                </a:solidFill>
              </a:rPr>
              <a:t>to refer to some </a:t>
            </a:r>
            <a:r>
              <a:rPr lang="en-GB" dirty="0" smtClean="0">
                <a:solidFill>
                  <a:schemeClr val="bg1"/>
                </a:solidFill>
              </a:rPr>
              <a:t>reality?</a:t>
            </a:r>
          </a:p>
        </p:txBody>
      </p:sp>
      <p:sp>
        <p:nvSpPr>
          <p:cNvPr id="4" name="Footer Placeholder 3"/>
          <p:cNvSpPr>
            <a:spLocks noGrp="1"/>
          </p:cNvSpPr>
          <p:nvPr>
            <p:ph type="ftr" sz="quarter" idx="11"/>
          </p:nvPr>
        </p:nvSpPr>
        <p:spPr>
          <a:xfrm>
            <a:off x="4382985" y="6311900"/>
            <a:ext cx="4572910" cy="365125"/>
          </a:xfrm>
        </p:spPr>
        <p:txBody>
          <a:bodyPr/>
          <a:lstStyle/>
          <a:p>
            <a:r>
              <a:rPr lang="en-GB" dirty="0" smtClean="0">
                <a:solidFill>
                  <a:srgbClr val="67BBC1"/>
                </a:solidFill>
              </a:rPr>
              <a:t>2nd IHC on non-communicable diseases - Geneva 23 September 2020</a:t>
            </a:r>
            <a:endParaRPr lang="fr-FR" dirty="0">
              <a:solidFill>
                <a:srgbClr val="67BBC1"/>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7</a:t>
            </a:fld>
            <a:endParaRPr lang="fr-FR"/>
          </a:p>
        </p:txBody>
      </p:sp>
      <p:sp>
        <p:nvSpPr>
          <p:cNvPr id="6" name="Right Arrow 5"/>
          <p:cNvSpPr/>
          <p:nvPr/>
        </p:nvSpPr>
        <p:spPr>
          <a:xfrm>
            <a:off x="1145969" y="2904243"/>
            <a:ext cx="1240972" cy="373225"/>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24667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7E7E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Meta-Ethics: a Short Reminder</a:t>
            </a:r>
            <a:endParaRPr lang="en-GB" dirty="0">
              <a:solidFill>
                <a:schemeClr val="bg1"/>
              </a:solidFill>
            </a:endParaRPr>
          </a:p>
        </p:txBody>
      </p:sp>
      <p:sp>
        <p:nvSpPr>
          <p:cNvPr id="3" name="Content Placeholder 2"/>
          <p:cNvSpPr>
            <a:spLocks noGrp="1"/>
          </p:cNvSpPr>
          <p:nvPr>
            <p:ph idx="1"/>
          </p:nvPr>
        </p:nvSpPr>
        <p:spPr/>
        <p:txBody>
          <a:bodyPr>
            <a:normAutofit fontScale="92500" lnSpcReduction="20000"/>
          </a:bodyPr>
          <a:lstStyle/>
          <a:p>
            <a:r>
              <a:rPr lang="en-GB" dirty="0" smtClean="0">
                <a:solidFill>
                  <a:schemeClr val="bg1"/>
                </a:solidFill>
              </a:rPr>
              <a:t>Meta-ethics is concerned with </a:t>
            </a:r>
          </a:p>
          <a:p>
            <a:pPr marL="514350" indent="-514350">
              <a:buFont typeface="+mj-lt"/>
              <a:buAutoNum type="arabicPeriod"/>
            </a:pPr>
            <a:r>
              <a:rPr lang="en-GB" dirty="0" smtClean="0">
                <a:solidFill>
                  <a:schemeClr val="bg1"/>
                </a:solidFill>
              </a:rPr>
              <a:t>the </a:t>
            </a:r>
            <a:r>
              <a:rPr lang="en-GB" b="1" dirty="0" smtClean="0">
                <a:solidFill>
                  <a:schemeClr val="bg1"/>
                </a:solidFill>
              </a:rPr>
              <a:t>semantic</a:t>
            </a:r>
            <a:r>
              <a:rPr lang="en-GB" dirty="0" smtClean="0">
                <a:solidFill>
                  <a:schemeClr val="bg1"/>
                </a:solidFill>
              </a:rPr>
              <a:t> of the term, e.g. the words “mental health” suggest a variety of possible propositions depending on how we define the mind and/or health.</a:t>
            </a:r>
          </a:p>
          <a:p>
            <a:pPr marL="514350" indent="-514350">
              <a:buFont typeface="+mj-lt"/>
              <a:buAutoNum type="arabicPeriod"/>
            </a:pPr>
            <a:r>
              <a:rPr lang="en-GB" dirty="0" smtClean="0">
                <a:solidFill>
                  <a:schemeClr val="bg1"/>
                </a:solidFill>
              </a:rPr>
              <a:t>The </a:t>
            </a:r>
            <a:r>
              <a:rPr lang="en-GB" b="1" dirty="0" smtClean="0">
                <a:solidFill>
                  <a:schemeClr val="bg1"/>
                </a:solidFill>
              </a:rPr>
              <a:t>method of knowledge</a:t>
            </a:r>
            <a:r>
              <a:rPr lang="en-GB" dirty="0" smtClean="0">
                <a:solidFill>
                  <a:schemeClr val="bg1"/>
                </a:solidFill>
              </a:rPr>
              <a:t>: are we basing our results on the mind and on health on introspection, on other type of reflective data, is it on testimony or anamnesis, on case studies, based on a </a:t>
            </a:r>
            <a:r>
              <a:rPr lang="en-GB" dirty="0">
                <a:solidFill>
                  <a:schemeClr val="bg1"/>
                </a:solidFill>
              </a:rPr>
              <a:t>report drawn from a list of pharmacological substances prescribed to the </a:t>
            </a:r>
            <a:r>
              <a:rPr lang="en-GB" dirty="0" smtClean="0">
                <a:solidFill>
                  <a:schemeClr val="bg1"/>
                </a:solidFill>
              </a:rPr>
              <a:t>patient, on the behavioural analysis, the phenomenology of the type of psychopathology, etc.</a:t>
            </a:r>
          </a:p>
          <a:p>
            <a:pPr marL="514350" indent="-514350">
              <a:buFont typeface="+mj-lt"/>
              <a:buAutoNum type="arabicPeriod"/>
            </a:pPr>
            <a:r>
              <a:rPr lang="en-GB" dirty="0">
                <a:solidFill>
                  <a:schemeClr val="bg1"/>
                </a:solidFill>
              </a:rPr>
              <a:t>T</a:t>
            </a:r>
            <a:r>
              <a:rPr lang="en-GB" dirty="0" smtClean="0">
                <a:solidFill>
                  <a:schemeClr val="bg1"/>
                </a:solidFill>
              </a:rPr>
              <a:t>he </a:t>
            </a:r>
            <a:r>
              <a:rPr lang="en-GB" b="1" dirty="0" smtClean="0">
                <a:solidFill>
                  <a:schemeClr val="bg1"/>
                </a:solidFill>
              </a:rPr>
              <a:t>nature of the knowledge</a:t>
            </a:r>
          </a:p>
          <a:p>
            <a:pPr marL="514350" indent="-514350">
              <a:buFont typeface="+mj-lt"/>
              <a:buAutoNum type="arabicPeriod"/>
            </a:pPr>
            <a:r>
              <a:rPr lang="en-GB" dirty="0">
                <a:solidFill>
                  <a:schemeClr val="bg1"/>
                </a:solidFill>
              </a:rPr>
              <a:t>T</a:t>
            </a:r>
            <a:r>
              <a:rPr lang="en-GB" dirty="0" smtClean="0">
                <a:solidFill>
                  <a:schemeClr val="bg1"/>
                </a:solidFill>
              </a:rPr>
              <a:t>he </a:t>
            </a:r>
            <a:r>
              <a:rPr lang="en-GB" b="1" dirty="0" smtClean="0">
                <a:solidFill>
                  <a:schemeClr val="bg1"/>
                </a:solidFill>
              </a:rPr>
              <a:t>ontology</a:t>
            </a:r>
            <a:r>
              <a:rPr lang="en-GB" dirty="0" smtClean="0">
                <a:solidFill>
                  <a:schemeClr val="bg1"/>
                </a:solidFill>
              </a:rPr>
              <a:t> related to our field of the enquiry of the human being, of the ‘natural’ properties.  </a:t>
            </a:r>
            <a:endParaRPr lang="en-GB" dirty="0">
              <a:solidFill>
                <a:schemeClr val="bg1"/>
              </a:solidFill>
            </a:endParaRPr>
          </a:p>
        </p:txBody>
      </p:sp>
      <p:sp>
        <p:nvSpPr>
          <p:cNvPr id="4" name="Footer Placeholder 3"/>
          <p:cNvSpPr>
            <a:spLocks noGrp="1"/>
          </p:cNvSpPr>
          <p:nvPr>
            <p:ph type="ftr" sz="quarter" idx="11"/>
          </p:nvPr>
        </p:nvSpPr>
        <p:spPr>
          <a:xfrm>
            <a:off x="4038599" y="6356350"/>
            <a:ext cx="4609011" cy="365125"/>
          </a:xfrm>
        </p:spPr>
        <p:txBody>
          <a:bodyPr/>
          <a:lstStyle/>
          <a:p>
            <a:r>
              <a:rPr lang="en-GB" dirty="0" smtClean="0">
                <a:solidFill>
                  <a:srgbClr val="3C8C93"/>
                </a:solidFill>
              </a:rPr>
              <a:t>2nd IHC on non-communicable diseases - Geneva 23 September 2020</a:t>
            </a:r>
            <a:endParaRPr lang="fr-FR" dirty="0">
              <a:solidFill>
                <a:srgbClr val="3C8C93"/>
              </a:solidFill>
            </a:endParaRPr>
          </a:p>
        </p:txBody>
      </p:sp>
      <p:sp>
        <p:nvSpPr>
          <p:cNvPr id="5" name="Slide Number Placeholder 4"/>
          <p:cNvSpPr>
            <a:spLocks noGrp="1"/>
          </p:cNvSpPr>
          <p:nvPr>
            <p:ph type="sldNum" sz="quarter" idx="12"/>
          </p:nvPr>
        </p:nvSpPr>
        <p:spPr/>
        <p:txBody>
          <a:bodyPr/>
          <a:lstStyle/>
          <a:p>
            <a:fld id="{94DFE637-C175-B341-BE27-7006CD518ABA}" type="slidenum">
              <a:rPr lang="fr-FR" smtClean="0"/>
              <a:t>8</a:t>
            </a:fld>
            <a:endParaRPr lang="fr-FR"/>
          </a:p>
        </p:txBody>
      </p:sp>
    </p:spTree>
    <p:extLst>
      <p:ext uri="{BB962C8B-B14F-4D97-AF65-F5344CB8AC3E}">
        <p14:creationId xmlns:p14="http://schemas.microsoft.com/office/powerpoint/2010/main" val="3803835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solidFill>
                  <a:srgbClr val="306F74"/>
                </a:solidFill>
              </a:rPr>
              <a:t>A. </a:t>
            </a:r>
            <a:r>
              <a:rPr lang="en-GB" b="1" dirty="0" smtClean="0">
                <a:solidFill>
                  <a:srgbClr val="306F74"/>
                </a:solidFill>
              </a:rPr>
              <a:t>Bios –Ethos</a:t>
            </a:r>
            <a:r>
              <a:rPr lang="en-GB" dirty="0" smtClean="0">
                <a:solidFill>
                  <a:srgbClr val="306F74"/>
                </a:solidFill>
              </a:rPr>
              <a:t>: Explanation</a:t>
            </a:r>
            <a:r>
              <a:rPr lang="en-GB" dirty="0">
                <a:solidFill>
                  <a:srgbClr val="306F74"/>
                </a:solidFill>
              </a:rPr>
              <a:t> </a:t>
            </a:r>
            <a:r>
              <a:rPr lang="en-GB" dirty="0" smtClean="0">
                <a:solidFill>
                  <a:srgbClr val="306F74"/>
                </a:solidFill>
              </a:rPr>
              <a:t/>
            </a:r>
            <a:br>
              <a:rPr lang="en-GB" dirty="0" smtClean="0">
                <a:solidFill>
                  <a:srgbClr val="306F74"/>
                </a:solidFill>
              </a:rPr>
            </a:br>
            <a:r>
              <a:rPr lang="en-GB" dirty="0" smtClean="0">
                <a:solidFill>
                  <a:srgbClr val="306F74"/>
                </a:solidFill>
              </a:rPr>
              <a:t>and Comprehension</a:t>
            </a:r>
            <a:endParaRPr lang="en-GB" dirty="0">
              <a:solidFill>
                <a:srgbClr val="306F74"/>
              </a:solidFill>
            </a:endParaRPr>
          </a:p>
        </p:txBody>
      </p:sp>
      <p:sp>
        <p:nvSpPr>
          <p:cNvPr id="5" name="Content Placeholder 4"/>
          <p:cNvSpPr>
            <a:spLocks noGrp="1"/>
          </p:cNvSpPr>
          <p:nvPr>
            <p:ph idx="1"/>
          </p:nvPr>
        </p:nvSpPr>
        <p:spPr>
          <a:xfrm>
            <a:off x="838200" y="1825624"/>
            <a:ext cx="10515600" cy="3506397"/>
          </a:xfrm>
        </p:spPr>
        <p:txBody>
          <a:bodyPr>
            <a:noAutofit/>
          </a:bodyPr>
          <a:lstStyle/>
          <a:p>
            <a:r>
              <a:rPr lang="en-GB" sz="2400" dirty="0" smtClean="0">
                <a:solidFill>
                  <a:schemeClr val="bg1"/>
                </a:solidFill>
              </a:rPr>
              <a:t>Mental Health Sciences reduce the holistic and comprehensive dimension of the person to purely behavioural, causal, mechanical or measurable factors and explanations. </a:t>
            </a:r>
          </a:p>
          <a:p>
            <a:endParaRPr lang="en-GB" sz="2400" dirty="0" smtClean="0">
              <a:solidFill>
                <a:schemeClr val="bg1"/>
              </a:solidFill>
            </a:endParaRPr>
          </a:p>
          <a:p>
            <a:r>
              <a:rPr lang="en-GB" sz="2400" dirty="0" smtClean="0">
                <a:solidFill>
                  <a:schemeClr val="bg1"/>
                </a:solidFill>
              </a:rPr>
              <a:t>1) </a:t>
            </a:r>
            <a:r>
              <a:rPr lang="en-GB" sz="2400" dirty="0">
                <a:solidFill>
                  <a:schemeClr val="bg1"/>
                </a:solidFill>
              </a:rPr>
              <a:t>I</a:t>
            </a:r>
            <a:r>
              <a:rPr lang="en-GB" sz="2400" dirty="0" smtClean="0">
                <a:solidFill>
                  <a:schemeClr val="bg1"/>
                </a:solidFill>
              </a:rPr>
              <a:t>ntegrative medicine in psychiatry provides an ethical holistic and </a:t>
            </a:r>
            <a:r>
              <a:rPr lang="en-GB" sz="2400" b="1" u="sng" dirty="0" smtClean="0">
                <a:solidFill>
                  <a:schemeClr val="bg1"/>
                </a:solidFill>
              </a:rPr>
              <a:t>comprehensive approach</a:t>
            </a:r>
            <a:r>
              <a:rPr lang="en-GB" sz="2400" b="1" dirty="0" smtClean="0">
                <a:solidFill>
                  <a:schemeClr val="bg1"/>
                </a:solidFill>
              </a:rPr>
              <a:t> </a:t>
            </a:r>
            <a:r>
              <a:rPr lang="en-GB" sz="2400" dirty="0" smtClean="0">
                <a:solidFill>
                  <a:schemeClr val="bg1"/>
                </a:solidFill>
              </a:rPr>
              <a:t>to mental health, considers non measurable factors present in human beings.</a:t>
            </a:r>
          </a:p>
          <a:p>
            <a:pPr marL="0" indent="0">
              <a:buNone/>
            </a:pPr>
            <a:r>
              <a:rPr lang="en-GB" sz="2400" dirty="0" smtClean="0">
                <a:solidFill>
                  <a:schemeClr val="bg1"/>
                </a:solidFill>
              </a:rPr>
              <a:t>	To focus on the doctor-patient relationship. </a:t>
            </a:r>
          </a:p>
          <a:p>
            <a:pPr marL="0" indent="0">
              <a:buNone/>
            </a:pPr>
            <a:r>
              <a:rPr lang="en-GB" sz="2400" dirty="0" smtClean="0">
                <a:solidFill>
                  <a:schemeClr val="bg1"/>
                </a:solidFill>
              </a:rPr>
              <a:t>Eventually to think our reason in new ways, gathered from insights in philosophy </a:t>
            </a:r>
            <a:endParaRPr lang="en-GB" sz="2400" dirty="0">
              <a:solidFill>
                <a:schemeClr val="bg1"/>
              </a:solidFill>
            </a:endParaRPr>
          </a:p>
          <a:p>
            <a:pPr marL="0" indent="0">
              <a:buNone/>
            </a:pPr>
            <a:r>
              <a:rPr lang="en-GB" sz="2400" dirty="0" smtClean="0">
                <a:solidFill>
                  <a:schemeClr val="bg1"/>
                </a:solidFill>
              </a:rPr>
              <a:t>2) </a:t>
            </a:r>
            <a:r>
              <a:rPr lang="en-GB" sz="2400" b="1" dirty="0">
                <a:solidFill>
                  <a:schemeClr val="bg1"/>
                </a:solidFill>
              </a:rPr>
              <a:t>A</a:t>
            </a:r>
            <a:r>
              <a:rPr lang="en-GB" sz="2400" b="1" u="sng" dirty="0" smtClean="0">
                <a:solidFill>
                  <a:schemeClr val="bg1"/>
                </a:solidFill>
              </a:rPr>
              <a:t>pplying ethics </a:t>
            </a:r>
            <a:r>
              <a:rPr lang="en-GB" sz="2400" dirty="0" smtClean="0">
                <a:solidFill>
                  <a:schemeClr val="bg1"/>
                </a:solidFill>
              </a:rPr>
              <a:t>across a wide variety of professional fields related to mental health and psychological development.</a:t>
            </a:r>
          </a:p>
        </p:txBody>
      </p:sp>
      <p:sp>
        <p:nvSpPr>
          <p:cNvPr id="2" name="Footer Placeholder 1"/>
          <p:cNvSpPr>
            <a:spLocks noGrp="1"/>
          </p:cNvSpPr>
          <p:nvPr>
            <p:ph type="ftr" sz="quarter" idx="11"/>
          </p:nvPr>
        </p:nvSpPr>
        <p:spPr>
          <a:xfrm>
            <a:off x="4038599" y="6356350"/>
            <a:ext cx="4614237" cy="365125"/>
          </a:xfrm>
        </p:spPr>
        <p:txBody>
          <a:bodyPr/>
          <a:lstStyle/>
          <a:p>
            <a:r>
              <a:rPr lang="en-GB" dirty="0" smtClean="0"/>
              <a:t>2nd </a:t>
            </a:r>
            <a:r>
              <a:rPr lang="en-GB" dirty="0" smtClean="0">
                <a:solidFill>
                  <a:srgbClr val="58A8B0"/>
                </a:solidFill>
              </a:rPr>
              <a:t>IHC on non-communicable diseases - Geneva 23 September 2020</a:t>
            </a:r>
            <a:endParaRPr lang="fr-FR" dirty="0">
              <a:solidFill>
                <a:srgbClr val="58A8B0"/>
              </a:solidFill>
            </a:endParaRPr>
          </a:p>
        </p:txBody>
      </p:sp>
      <p:sp>
        <p:nvSpPr>
          <p:cNvPr id="3" name="Slide Number Placeholder 2"/>
          <p:cNvSpPr>
            <a:spLocks noGrp="1"/>
          </p:cNvSpPr>
          <p:nvPr>
            <p:ph type="sldNum" sz="quarter" idx="12"/>
          </p:nvPr>
        </p:nvSpPr>
        <p:spPr/>
        <p:txBody>
          <a:bodyPr/>
          <a:lstStyle/>
          <a:p>
            <a:fld id="{94DFE637-C175-B341-BE27-7006CD518ABA}" type="slidenum">
              <a:rPr lang="fr-FR" smtClean="0"/>
              <a:t>9</a:t>
            </a:fld>
            <a:endParaRPr lang="fr-FR"/>
          </a:p>
        </p:txBody>
      </p:sp>
      <p:cxnSp>
        <p:nvCxnSpPr>
          <p:cNvPr id="12" name="Straight Arrow Connector 11"/>
          <p:cNvCxnSpPr/>
          <p:nvPr/>
        </p:nvCxnSpPr>
        <p:spPr>
          <a:xfrm>
            <a:off x="1235034" y="4714505"/>
            <a:ext cx="498763" cy="0"/>
          </a:xfrm>
          <a:prstGeom prst="straightConnector1">
            <a:avLst/>
          </a:prstGeom>
          <a:ln w="34925">
            <a:headEnd w="sm"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7606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7624</TotalTime>
  <Words>2079</Words>
  <Application>Microsoft Office PowerPoint</Application>
  <PresentationFormat>Widescreen</PresentationFormat>
  <Paragraphs>196</Paragraphs>
  <Slides>25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SimSun</vt:lpstr>
      <vt:lpstr>Arial</vt:lpstr>
      <vt:lpstr>Calibri</vt:lpstr>
      <vt:lpstr>Calibri Light</vt:lpstr>
      <vt:lpstr>Century Gothic</vt:lpstr>
      <vt:lpstr>Cronos Pro</vt:lpstr>
      <vt:lpstr>Skia</vt:lpstr>
      <vt:lpstr>Times New Roman</vt:lpstr>
      <vt:lpstr>Office Theme</vt:lpstr>
      <vt:lpstr>PowerPoint Presentation</vt:lpstr>
      <vt:lpstr>a. Schizophrenia: Epidemiology</vt:lpstr>
      <vt:lpstr>b. Schizophrenia:  A Major Cause of Disability </vt:lpstr>
      <vt:lpstr>Problem of Justice, Knowledge, Information </vt:lpstr>
      <vt:lpstr>c. Psychopathology: Scientific Knowledge</vt:lpstr>
      <vt:lpstr>d. The Ethical Theoretical Issue – Our Focus</vt:lpstr>
      <vt:lpstr>What is Ethical Theory is about?</vt:lpstr>
      <vt:lpstr>Meta-Ethics: a Short Reminder</vt:lpstr>
      <vt:lpstr>A. Bios –Ethos: Explanation  and Comprehension</vt:lpstr>
      <vt:lpstr>Back to University: Assessment of Ethical Statements</vt:lpstr>
      <vt:lpstr>B. Virtue Epistemology: Virtues, Vices  and the Problem of the Human Mental Illness</vt:lpstr>
      <vt:lpstr>Schizophrenia as Indifference and as a Vice for the Character Formation</vt:lpstr>
      <vt:lpstr>Inclusive View: Common Vices</vt:lpstr>
      <vt:lpstr>Incipit Parodia</vt:lpstr>
      <vt:lpstr>PowerPoint Presentation</vt:lpstr>
      <vt:lpstr>Sloth and Indifference as Vices  </vt:lpstr>
      <vt:lpstr>Sloth as an Economic Risk</vt:lpstr>
      <vt:lpstr>Sloth as Mental Health Risk  and Intellectual Vice/Educational Risk</vt:lpstr>
      <vt:lpstr>C. Relativism: Neither Concerned by Truth,  by Method nor by Truthfulness?</vt:lpstr>
      <vt:lpstr>D. Sloth and Indifference as Deeper into Theoretical Ethics Related Vices</vt:lpstr>
      <vt:lpstr>E. Sloth and Indifference as Intellectual Vices</vt:lpstr>
      <vt:lpstr>Indifference as a Vice</vt:lpstr>
      <vt:lpstr>F. Medical Care</vt:lpstr>
      <vt:lpstr>Ignace Haaz Concluding Remarks</vt:lpstr>
      <vt:lpstr>New Globethics.net Publication!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dc:creator>
  <cp:lastModifiedBy>Andriamasy Anja_Sabrina</cp:lastModifiedBy>
  <cp:revision>362</cp:revision>
  <cp:lastPrinted>2020-02-08T20:54:41Z</cp:lastPrinted>
  <dcterms:created xsi:type="dcterms:W3CDTF">2019-11-29T19:28:52Z</dcterms:created>
  <dcterms:modified xsi:type="dcterms:W3CDTF">2020-10-15T09:09:56Z</dcterms:modified>
</cp:coreProperties>
</file>